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slideLayouts/slideLayout16.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Layouts/slideLayout13.xml" ContentType="application/vnd.openxmlformats-officedocument.presentationml.slideLayout+xml"/>
  <Default Extension="bin" ContentType="application/vnd.openxmlformats-officedocument.presentationml.printerSettings"/>
  <Override PartName="/ppt/slideLayouts/slideLayout15.xml" ContentType="application/vnd.openxmlformats-officedocument.presentationml.slideLayout+xml"/>
  <Override PartName="/docProps/core.xml" ContentType="application/vnd.openxmlformats-package.core-properties+xml"/>
  <Override PartName="/ppt/slides/slide9.xml" ContentType="application/vnd.openxmlformats-officedocument.presentationml.slide+xml"/>
  <Default Extension="rels" ContentType="application/vnd.openxmlformats-package.relationships+xml"/>
  <Override PartName="/ppt/slides/slide6.xml" ContentType="application/vnd.openxmlformats-officedocument.presentationml.slide+xml"/>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955" r:id="rId1"/>
  </p:sldMasterIdLst>
  <p:sldIdLst>
    <p:sldId id="256" r:id="rId2"/>
    <p:sldId id="257" r:id="rId3"/>
    <p:sldId id="258" r:id="rId4"/>
    <p:sldId id="259" r:id="rId5"/>
    <p:sldId id="260" r:id="rId6"/>
    <p:sldId id="261" r:id="rId7"/>
    <p:sldId id="262" r:id="rId8"/>
    <p:sldId id="263" r:id="rId9"/>
    <p:sldId id="264" r:id="rId10"/>
    <p:sldId id="267" r:id="rId11"/>
    <p:sldId id="265" r:id="rId12"/>
    <p:sldId id="266"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0" d="100"/>
          <a:sy n="80" d="100"/>
        </p:scale>
        <p:origin x="-1056"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printerSettings" Target="printerSettings/printerSettings1.bin"/><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viewProps" Target="view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3"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1676401"/>
            <a:ext cx="8001000" cy="2424766"/>
          </a:xfrm>
        </p:spPr>
        <p:txBody>
          <a:bodyPr anchor="b" anchorCtr="0">
            <a:noAutofit/>
          </a:bodyPr>
          <a:lstStyle>
            <a:lvl1pPr>
              <a:defRPr sz="56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571500" y="4419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54AB02A5-4FE5-49D9-9E24-09F23B90C450}" type="datetimeFigureOut">
              <a:rPr lang="en-US" smtClean="0"/>
              <a:pPr/>
              <a:t>12/7/11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294C92D-0306-4E69-9CD3-20855E849650}" type="slidenum">
              <a:rPr kumimoji="0" lang="en-US" smtClean="0"/>
              <a:pPr/>
              <a:t>‹#›</a:t>
            </a:fld>
            <a:endParaRPr kumimoji="0" lang="en-US"/>
          </a:p>
        </p:txBody>
      </p:sp>
      <p:pic>
        <p:nvPicPr>
          <p:cNvPr id="9" name="Picture 8" descr="standardRule.png"/>
          <p:cNvPicPr>
            <a:picLocks noChangeAspect="1"/>
          </p:cNvPicPr>
          <p:nvPr/>
        </p:nvPicPr>
        <p:blipFill>
          <a:blip r:embed="rId3"/>
          <a:stretch>
            <a:fillRect/>
          </a:stretch>
        </p:blipFill>
        <p:spPr>
          <a:xfrm>
            <a:off x="2705100" y="4191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434609"/>
            <a:ext cx="3749040" cy="1709928"/>
          </a:xfrm>
        </p:spPr>
        <p:txBody>
          <a:bodyPr vert="horz" lIns="91440" tIns="45720" rIns="91440" bIns="45720" rtlCol="0" anchor="b">
            <a:noAutofit/>
          </a:bodyPr>
          <a:lstStyle>
            <a:lvl1pPr algn="ctr" defTabSz="914400" rtl="0" eaLnBrk="1" latinLnBrk="0" hangingPunct="1">
              <a:spcBef>
                <a:spcPct val="0"/>
              </a:spcBef>
              <a:buNone/>
              <a:defRPr sz="36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94360" y="2551176"/>
            <a:ext cx="3749040" cy="3145536"/>
          </a:xfrm>
        </p:spPr>
        <p:txBody>
          <a:bodyPr vert="horz" lIns="91440" tIns="45720" rIns="91440" bIns="45720" rtlCol="0">
            <a:normAutofit/>
          </a:bodyPr>
          <a:lstStyle>
            <a:lvl1pPr marL="0" indent="0">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BC8F03B0-AB1C-9842-BB8E-A6F69A4970DA}" type="datetimeFigureOut">
              <a:rPr lang="en-US" smtClean="0"/>
              <a:t>12/7/11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953A9B-83DC-ED41-994F-F33E2055D04C}" type="slidenum">
              <a:rPr lang="en-US" smtClean="0"/>
              <a:t>‹#›</a:t>
            </a:fld>
            <a:endParaRPr lang="en-US"/>
          </a:p>
        </p:txBody>
      </p:sp>
      <p:pic>
        <p:nvPicPr>
          <p:cNvPr id="8" name="Picture 7"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pic>
        <p:nvPicPr>
          <p:cNvPr id="11" name="Picture 10" descr="parAvion.png"/>
          <p:cNvPicPr>
            <a:picLocks noChangeAspect="1"/>
          </p:cNvPicPr>
          <p:nvPr/>
        </p:nvPicPr>
        <p:blipFill>
          <a:blip r:embed="rId3"/>
          <a:stretch>
            <a:fillRect/>
          </a:stretch>
        </p:blipFill>
        <p:spPr>
          <a:xfrm rot="308222">
            <a:off x="6798020" y="538594"/>
            <a:ext cx="1808485" cy="516710"/>
          </a:xfrm>
          <a:prstGeom prst="rect">
            <a:avLst/>
          </a:prstGeom>
        </p:spPr>
      </p:pic>
      <p:sp>
        <p:nvSpPr>
          <p:cNvPr id="3" name="Picture Placeholder 2"/>
          <p:cNvSpPr>
            <a:spLocks noGrp="1"/>
          </p:cNvSpPr>
          <p:nvPr>
            <p:ph type="pic" idx="1"/>
          </p:nvPr>
        </p:nvSpPr>
        <p:spPr>
          <a:xfrm rot="150174">
            <a:off x="4827538" y="836203"/>
            <a:ext cx="3657600" cy="4937760"/>
          </a:xfrm>
          <a:solidFill>
            <a:srgbClr val="FFFFFF">
              <a:shade val="85000"/>
            </a:srgbClr>
          </a:solidFill>
          <a:ln w="31750" cap="sq">
            <a:solidFill>
              <a:srgbClr val="FDFDFD"/>
            </a:solidFill>
            <a:miter lim="800000"/>
          </a:ln>
          <a:effectLst>
            <a:outerShdw blurRad="88900" dist="44450" dir="756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BC8F03B0-AB1C-9842-BB8E-A6F69A4970DA}" type="datetimeFigureOut">
              <a:rPr lang="en-US" smtClean="0"/>
              <a:t>12/7/11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953A9B-83DC-ED41-994F-F33E2055D04C}" type="slidenum">
              <a:rPr lang="en-US" smtClean="0"/>
              <a:t>‹#›</a:t>
            </a:fld>
            <a:endParaRPr lang="en-US"/>
          </a:p>
        </p:txBody>
      </p:sp>
      <p:pic>
        <p:nvPicPr>
          <p:cNvPr id="8" name="Picture 7" descr="shortRule.png"/>
          <p:cNvPicPr>
            <a:picLocks noChangeAspect="1"/>
          </p:cNvPicPr>
          <p:nvPr/>
        </p:nvPicPr>
        <p:blipFill>
          <a:blip r:embed="rId3"/>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sp>
        <p:nvSpPr>
          <p:cNvPr id="3" name="Picture Placeholder 2"/>
          <p:cNvSpPr>
            <a:spLocks noGrp="1"/>
          </p:cNvSpPr>
          <p:nvPr>
            <p:ph type="pic" idx="1"/>
          </p:nvPr>
        </p:nvSpPr>
        <p:spPr>
          <a:xfrm rot="21355093">
            <a:off x="2359666" y="458370"/>
            <a:ext cx="4424669" cy="3079124"/>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2 Pictures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pic>
        <p:nvPicPr>
          <p:cNvPr id="11" name="Picture 10" descr="parAvion.png"/>
          <p:cNvPicPr>
            <a:picLocks noChangeAspect="1"/>
          </p:cNvPicPr>
          <p:nvPr/>
        </p:nvPicPr>
        <p:blipFill>
          <a:blip r:embed="rId3"/>
          <a:stretch>
            <a:fillRect/>
          </a:stretch>
        </p:blipFill>
        <p:spPr>
          <a:xfrm rot="308222">
            <a:off x="6835967" y="278688"/>
            <a:ext cx="1695954" cy="484558"/>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BC8F03B0-AB1C-9842-BB8E-A6F69A4970DA}" type="datetimeFigureOut">
              <a:rPr lang="en-US" smtClean="0"/>
              <a:t>12/7/11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953A9B-83DC-ED41-994F-F33E2055D04C}" type="slidenum">
              <a:rPr lang="en-US" smtClean="0"/>
              <a:t>‹#›</a:t>
            </a:fld>
            <a:endParaRPr lang="en-US"/>
          </a:p>
        </p:txBody>
      </p:sp>
      <p:pic>
        <p:nvPicPr>
          <p:cNvPr id="8" name="Picture 7" descr="shortRule.png"/>
          <p:cNvPicPr>
            <a:picLocks noChangeAspect="1"/>
          </p:cNvPicPr>
          <p:nvPr/>
        </p:nvPicPr>
        <p:blipFill>
          <a:blip r:embed="rId4"/>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pic>
        <p:nvPicPr>
          <p:cNvPr id="13" name="Picture 12" descr="parAvion.png"/>
          <p:cNvPicPr>
            <a:picLocks noChangeAspect="1"/>
          </p:cNvPicPr>
          <p:nvPr/>
        </p:nvPicPr>
        <p:blipFill>
          <a:blip r:embed="rId3"/>
          <a:stretch>
            <a:fillRect/>
          </a:stretch>
        </p:blipFill>
        <p:spPr>
          <a:xfrm rot="20785255">
            <a:off x="2866028" y="3182426"/>
            <a:ext cx="1695954" cy="484558"/>
          </a:xfrm>
          <a:prstGeom prst="rect">
            <a:avLst/>
          </a:prstGeom>
        </p:spPr>
      </p:pic>
      <p:sp>
        <p:nvSpPr>
          <p:cNvPr id="10" name="Picture Placeholder 2"/>
          <p:cNvSpPr>
            <a:spLocks noGrp="1"/>
          </p:cNvSpPr>
          <p:nvPr>
            <p:ph type="pic" idx="13"/>
          </p:nvPr>
        </p:nvSpPr>
        <p:spPr>
          <a:xfrm rot="150321">
            <a:off x="4329929" y="546774"/>
            <a:ext cx="4163077" cy="2961146"/>
          </a:xfrm>
          <a:solidFill>
            <a:srgbClr val="FFFFFF">
              <a:shade val="85000"/>
            </a:srgbClr>
          </a:solidFill>
          <a:ln w="31750" cap="sq">
            <a:solidFill>
              <a:srgbClr val="FDFDFD"/>
            </a:solidFill>
            <a:miter lim="800000"/>
          </a:ln>
          <a:effectLst>
            <a:outerShdw blurRad="88900" dist="317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rot="21380673">
            <a:off x="699762" y="451178"/>
            <a:ext cx="4163077" cy="2961146"/>
          </a:xfrm>
          <a:solidFill>
            <a:srgbClr val="FFFFFF">
              <a:shade val="85000"/>
            </a:srgbClr>
          </a:solidFill>
          <a:ln w="31750" cap="sq">
            <a:solidFill>
              <a:srgbClr val="FDFDFD"/>
            </a:solidFill>
            <a:miter lim="800000"/>
          </a:ln>
          <a:effectLst>
            <a:outerShdw blurRad="88900" dist="44450" dir="900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3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4983480" y="4800600"/>
            <a:ext cx="3246120" cy="1188720"/>
          </a:xfrm>
        </p:spPr>
        <p:txBody>
          <a:bodyPr vert="horz" lIns="91440" tIns="45720" rIns="91440" bIns="45720" rtlCol="0" anchor="t" anchorCtr="0">
            <a:normAutofit/>
          </a:bodyPr>
          <a:lstStyle>
            <a:lvl1pPr marL="0" indent="0" algn="ctr">
              <a:spcAft>
                <a:spcPts val="300"/>
              </a:spcAft>
              <a:buNone/>
              <a:defRPr sz="20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BC8F03B0-AB1C-9842-BB8E-A6F69A4970DA}" type="datetimeFigureOut">
              <a:rPr lang="en-US" smtClean="0"/>
              <a:t>12/7/11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953A9B-83DC-ED41-994F-F33E2055D04C}" type="slidenum">
              <a:rPr lang="en-US" smtClean="0"/>
              <a:t>‹#›</a:t>
            </a:fld>
            <a:endParaRPr lang="en-US"/>
          </a:p>
        </p:txBody>
      </p:sp>
      <p:sp>
        <p:nvSpPr>
          <p:cNvPr id="10" name="Picture Placeholder 2"/>
          <p:cNvSpPr>
            <a:spLocks noGrp="1"/>
          </p:cNvSpPr>
          <p:nvPr>
            <p:ph type="pic" idx="13"/>
          </p:nvPr>
        </p:nvSpPr>
        <p:spPr>
          <a:xfrm rot="253865">
            <a:off x="4415567" y="369110"/>
            <a:ext cx="3794703" cy="2729767"/>
          </a:xfrm>
          <a:solidFill>
            <a:srgbClr val="FFFFFF">
              <a:shade val="85000"/>
            </a:srgbClr>
          </a:solidFill>
          <a:ln w="31750" cap="sq">
            <a:solidFill>
              <a:srgbClr val="FDFDFD"/>
            </a:solidFill>
            <a:miter lim="800000"/>
          </a:ln>
          <a:effectLst>
            <a:outerShdw blurRad="88900" dist="44450" dir="60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rot="20973137">
            <a:off x="530124" y="631160"/>
            <a:ext cx="3837559" cy="2604282"/>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4" name="Picture Placeholder 2"/>
          <p:cNvSpPr>
            <a:spLocks noGrp="1"/>
          </p:cNvSpPr>
          <p:nvPr>
            <p:ph type="pic" idx="14"/>
          </p:nvPr>
        </p:nvSpPr>
        <p:spPr>
          <a:xfrm rot="470783">
            <a:off x="708565" y="3070624"/>
            <a:ext cx="3918749" cy="2827517"/>
          </a:xfrm>
          <a:solidFill>
            <a:srgbClr val="FFFFFF">
              <a:shade val="85000"/>
            </a:srgbClr>
          </a:solidFill>
          <a:ln w="31750" cap="sq">
            <a:solidFill>
              <a:srgbClr val="FDFDFD"/>
            </a:solidFill>
            <a:miter lim="800000"/>
          </a:ln>
          <a:effectLst>
            <a:outerShdw blurRad="88900" dist="44450" dir="114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1" name="Title 1"/>
          <p:cNvSpPr>
            <a:spLocks noGrp="1"/>
          </p:cNvSpPr>
          <p:nvPr>
            <p:ph type="title"/>
          </p:nvPr>
        </p:nvSpPr>
        <p:spPr>
          <a:xfrm rot="21240000">
            <a:off x="4717562" y="3396154"/>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title style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4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762000" y="4876800"/>
            <a:ext cx="3048000" cy="1188720"/>
          </a:xfrm>
        </p:spPr>
        <p:txBody>
          <a:bodyPr vert="horz" lIns="91440" tIns="45720" rIns="91440" bIns="45720" rtlCol="0">
            <a:normAutofit/>
          </a:bodyPr>
          <a:lstStyle>
            <a:lvl1pPr marL="0" indent="0" algn="ctr">
              <a:spcAft>
                <a:spcPts val="300"/>
              </a:spcAft>
              <a:buNone/>
              <a:defRPr sz="2000" kern="12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BC8F03B0-AB1C-9842-BB8E-A6F69A4970DA}" type="datetimeFigureOut">
              <a:rPr lang="en-US" smtClean="0"/>
              <a:t>12/7/11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953A9B-83DC-ED41-994F-F33E2055D04C}" type="slidenum">
              <a:rPr lang="en-US" smtClean="0"/>
              <a:t>‹#›</a:t>
            </a:fld>
            <a:endParaRPr lang="en-US"/>
          </a:p>
        </p:txBody>
      </p:sp>
      <p:pic>
        <p:nvPicPr>
          <p:cNvPr id="15" name="Picture 14" descr="parAvion.png"/>
          <p:cNvPicPr>
            <a:picLocks noChangeAspect="1"/>
          </p:cNvPicPr>
          <p:nvPr/>
        </p:nvPicPr>
        <p:blipFill>
          <a:blip r:embed="rId3"/>
          <a:stretch>
            <a:fillRect/>
          </a:stretch>
        </p:blipFill>
        <p:spPr>
          <a:xfrm rot="308222">
            <a:off x="7428515" y="2619243"/>
            <a:ext cx="1580737" cy="451639"/>
          </a:xfrm>
          <a:prstGeom prst="rect">
            <a:avLst/>
          </a:prstGeom>
        </p:spPr>
      </p:pic>
      <p:pic>
        <p:nvPicPr>
          <p:cNvPr id="11" name="Picture 10" descr="pictureStamp-Frame.png"/>
          <p:cNvPicPr>
            <a:picLocks noChangeAspect="1"/>
          </p:cNvPicPr>
          <p:nvPr/>
        </p:nvPicPr>
        <p:blipFill>
          <a:blip r:embed="rId4"/>
          <a:stretch>
            <a:fillRect/>
          </a:stretch>
        </p:blipFill>
        <p:spPr>
          <a:xfrm rot="322260">
            <a:off x="6339646" y="604321"/>
            <a:ext cx="1610332" cy="2025115"/>
          </a:xfrm>
          <a:prstGeom prst="rect">
            <a:avLst/>
          </a:prstGeom>
        </p:spPr>
      </p:pic>
      <p:pic>
        <p:nvPicPr>
          <p:cNvPr id="13" name="Picture 12" descr="pictureStamp-Frame.png"/>
          <p:cNvPicPr>
            <a:picLocks noChangeAspect="1"/>
          </p:cNvPicPr>
          <p:nvPr/>
        </p:nvPicPr>
        <p:blipFill>
          <a:blip r:embed="rId4"/>
          <a:stretch>
            <a:fillRect/>
          </a:stretch>
        </p:blipFill>
        <p:spPr>
          <a:xfrm rot="322260">
            <a:off x="4891846" y="985321"/>
            <a:ext cx="1610332" cy="2025115"/>
          </a:xfrm>
          <a:prstGeom prst="rect">
            <a:avLst/>
          </a:prstGeom>
        </p:spPr>
      </p:pic>
      <p:sp>
        <p:nvSpPr>
          <p:cNvPr id="16" name="Picture Placeholder 2"/>
          <p:cNvSpPr>
            <a:spLocks noGrp="1"/>
          </p:cNvSpPr>
          <p:nvPr>
            <p:ph type="pic" idx="14"/>
          </p:nvPr>
        </p:nvSpPr>
        <p:spPr>
          <a:xfrm rot="247118">
            <a:off x="5075220" y="1165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7" name="Picture Placeholder 2"/>
          <p:cNvSpPr>
            <a:spLocks noGrp="1"/>
          </p:cNvSpPr>
          <p:nvPr>
            <p:ph type="pic" idx="15"/>
          </p:nvPr>
        </p:nvSpPr>
        <p:spPr>
          <a:xfrm rot="271248">
            <a:off x="6523020" y="784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0" name="Picture Placeholder 2"/>
          <p:cNvSpPr>
            <a:spLocks noGrp="1"/>
          </p:cNvSpPr>
          <p:nvPr>
            <p:ph type="pic" idx="13"/>
          </p:nvPr>
        </p:nvSpPr>
        <p:spPr>
          <a:xfrm rot="253865">
            <a:off x="4519045" y="2873698"/>
            <a:ext cx="3931920" cy="2834640"/>
          </a:xfrm>
          <a:solidFill>
            <a:srgbClr val="FFFFFF">
              <a:shade val="85000"/>
            </a:srgbClr>
          </a:solidFill>
          <a:ln w="31750" cap="sq">
            <a:solidFill>
              <a:srgbClr val="FDFDFD"/>
            </a:solidFill>
            <a:miter lim="800000"/>
          </a:ln>
          <a:effectLst>
            <a:outerShdw blurRad="88900" dist="44450" dir="6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rot="21193488">
            <a:off x="610678" y="450635"/>
            <a:ext cx="3931920" cy="2834640"/>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4" name="Title 1"/>
          <p:cNvSpPr>
            <a:spLocks noGrp="1"/>
          </p:cNvSpPr>
          <p:nvPr>
            <p:ph type="title"/>
          </p:nvPr>
        </p:nvSpPr>
        <p:spPr>
          <a:xfrm rot="21240000">
            <a:off x="455724" y="3551615"/>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title style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C8F03B0-AB1C-9842-BB8E-A6F69A4970DA}" type="datetimeFigureOut">
              <a:rPr lang="en-US" smtClean="0"/>
              <a:t>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953A9B-83DC-ED41-994F-F33E2055D04C}" type="slidenum">
              <a:rPr lang="en-US" smtClean="0"/>
              <a:t>‹#›</a:t>
            </a:fld>
            <a:endParaRPr lang="en-US"/>
          </a:p>
        </p:txBody>
      </p:sp>
      <p:pic>
        <p:nvPicPr>
          <p:cNvPr id="7" name="Picture 6"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634" y="577849"/>
            <a:ext cx="1882589" cy="5461001"/>
          </a:xfrm>
        </p:spPr>
        <p:txBody>
          <a:bodyPr vert="eaVert"/>
          <a:lstStyle>
            <a:lvl1pPr>
              <a:defRPr sz="44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4" y="577849"/>
            <a:ext cx="5768788" cy="5461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C8F03B0-AB1C-9842-BB8E-A6F69A4970DA}" type="datetimeFigureOut">
              <a:rPr lang="en-US" smtClean="0"/>
              <a:t>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953A9B-83DC-ED41-994F-F33E2055D04C}" type="slidenum">
              <a:rPr lang="en-US" smtClean="0"/>
              <a:t>‹#›</a:t>
            </a:fld>
            <a:endParaRPr lang="en-US"/>
          </a:p>
        </p:txBody>
      </p:sp>
      <p:pic>
        <p:nvPicPr>
          <p:cNvPr id="7" name="Picture 6" descr="verticalRule.png"/>
          <p:cNvPicPr>
            <a:picLocks noChangeAspect="1"/>
          </p:cNvPicPr>
          <p:nvPr/>
        </p:nvPicPr>
        <p:blipFill>
          <a:blip r:embed="rId2"/>
          <a:stretch>
            <a:fillRect/>
          </a:stretch>
        </p:blipFill>
        <p:spPr>
          <a:xfrm>
            <a:off x="6512859" y="1562100"/>
            <a:ext cx="152400" cy="37338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C8F03B0-AB1C-9842-BB8E-A6F69A4970DA}" type="datetimeFigureOut">
              <a:rPr lang="en-US" smtClean="0"/>
              <a:t>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953A9B-83DC-ED41-994F-F33E2055D04C}" type="slidenum">
              <a:rPr lang="en-US" smtClean="0"/>
              <a:t>‹#›</a:t>
            </a:fld>
            <a:endParaRPr lang="en-US"/>
          </a:p>
        </p:txBody>
      </p:sp>
      <p:pic>
        <p:nvPicPr>
          <p:cNvPr id="8" name="Picture 7"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3 Pictures">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2057401"/>
            <a:ext cx="8001000" cy="2424766"/>
          </a:xfrm>
        </p:spPr>
        <p:txBody>
          <a:bodyPr anchor="b" anchorCtr="0">
            <a:noAutofit/>
          </a:bodyPr>
          <a:lstStyle>
            <a:lvl1pPr>
              <a:defRPr sz="56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571500" y="4800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BC8F03B0-AB1C-9842-BB8E-A6F69A4970DA}" type="datetimeFigureOut">
              <a:rPr lang="en-US" smtClean="0"/>
              <a:t>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953A9B-83DC-ED41-994F-F33E2055D04C}" type="slidenum">
              <a:rPr lang="en-US" smtClean="0"/>
              <a:t>‹#›</a:t>
            </a:fld>
            <a:endParaRPr lang="en-US"/>
          </a:p>
        </p:txBody>
      </p:sp>
      <p:pic>
        <p:nvPicPr>
          <p:cNvPr id="9" name="Picture 8" descr="standardRule.png"/>
          <p:cNvPicPr>
            <a:picLocks noChangeAspect="1"/>
          </p:cNvPicPr>
          <p:nvPr/>
        </p:nvPicPr>
        <p:blipFill>
          <a:blip r:embed="rId3"/>
          <a:stretch>
            <a:fillRect/>
          </a:stretch>
        </p:blipFill>
        <p:spPr>
          <a:xfrm>
            <a:off x="2705100" y="4572000"/>
            <a:ext cx="3733800" cy="152400"/>
          </a:xfrm>
          <a:prstGeom prst="rect">
            <a:avLst/>
          </a:prstGeom>
          <a:effectLst>
            <a:outerShdw blurRad="25400" sx="101000" sy="101000" algn="ctr" rotWithShape="0">
              <a:prstClr val="black">
                <a:alpha val="40000"/>
              </a:prstClr>
            </a:outerShdw>
          </a:effectLst>
        </p:spPr>
      </p:pic>
      <p:pic>
        <p:nvPicPr>
          <p:cNvPr id="10" name="Picture 9" descr="pictureStamp-Frame.png"/>
          <p:cNvPicPr>
            <a:picLocks noChangeAspect="1"/>
          </p:cNvPicPr>
          <p:nvPr/>
        </p:nvPicPr>
        <p:blipFill>
          <a:blip r:embed="rId4"/>
          <a:stretch>
            <a:fillRect/>
          </a:stretch>
        </p:blipFill>
        <p:spPr>
          <a:xfrm rot="21366660">
            <a:off x="5138374" y="599839"/>
            <a:ext cx="1610332" cy="2025115"/>
          </a:xfrm>
          <a:prstGeom prst="rect">
            <a:avLst/>
          </a:prstGeom>
        </p:spPr>
      </p:pic>
      <p:pic>
        <p:nvPicPr>
          <p:cNvPr id="11" name="Picture 10" descr="pictureStamp-Frame.png"/>
          <p:cNvPicPr>
            <a:picLocks noChangeAspect="1"/>
          </p:cNvPicPr>
          <p:nvPr/>
        </p:nvPicPr>
        <p:blipFill>
          <a:blip r:embed="rId4"/>
          <a:stretch>
            <a:fillRect/>
          </a:stretch>
        </p:blipFill>
        <p:spPr>
          <a:xfrm rot="21329776">
            <a:off x="2072772" y="555386"/>
            <a:ext cx="1610332" cy="2025115"/>
          </a:xfrm>
          <a:prstGeom prst="rect">
            <a:avLst/>
          </a:prstGeom>
        </p:spPr>
      </p:pic>
      <p:sp>
        <p:nvSpPr>
          <p:cNvPr id="12" name="Picture Placeholder 2"/>
          <p:cNvSpPr>
            <a:spLocks noGrp="1"/>
          </p:cNvSpPr>
          <p:nvPr>
            <p:ph type="pic" idx="14"/>
          </p:nvPr>
        </p:nvSpPr>
        <p:spPr>
          <a:xfrm rot="21254634">
            <a:off x="2256146" y="735839"/>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3" name="Picture Placeholder 2"/>
          <p:cNvSpPr>
            <a:spLocks noGrp="1"/>
          </p:cNvSpPr>
          <p:nvPr>
            <p:ph type="pic" idx="15"/>
          </p:nvPr>
        </p:nvSpPr>
        <p:spPr>
          <a:xfrm rot="21315648">
            <a:off x="5321748" y="780292"/>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pic>
        <p:nvPicPr>
          <p:cNvPr id="14" name="Picture 13" descr="pictureStamp-Frame.png"/>
          <p:cNvPicPr>
            <a:picLocks noChangeAspect="1"/>
          </p:cNvPicPr>
          <p:nvPr/>
        </p:nvPicPr>
        <p:blipFill>
          <a:blip r:embed="rId4"/>
          <a:stretch>
            <a:fillRect/>
          </a:stretch>
        </p:blipFill>
        <p:spPr>
          <a:xfrm rot="151790">
            <a:off x="3591963" y="936015"/>
            <a:ext cx="1610332" cy="2025115"/>
          </a:xfrm>
          <a:prstGeom prst="rect">
            <a:avLst/>
          </a:prstGeom>
        </p:spPr>
      </p:pic>
      <p:sp>
        <p:nvSpPr>
          <p:cNvPr id="17" name="Picture Placeholder 2"/>
          <p:cNvSpPr>
            <a:spLocks noGrp="1"/>
          </p:cNvSpPr>
          <p:nvPr>
            <p:ph type="pic" idx="17"/>
          </p:nvPr>
        </p:nvSpPr>
        <p:spPr>
          <a:xfrm rot="100778">
            <a:off x="3775337" y="1116468"/>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1500" y="1282700"/>
            <a:ext cx="8001000" cy="1917700"/>
          </a:xfrm>
        </p:spPr>
        <p:txBody>
          <a:bodyPr anchor="b" anchorCtr="0">
            <a:noAutofit/>
          </a:bodyPr>
          <a:lstStyle>
            <a:lvl1pPr algn="ctr">
              <a:defRPr sz="5600" b="0" cap="none" baseline="0">
                <a:solidFill>
                  <a:schemeClr val="tx1"/>
                </a:solidFill>
              </a:defRPr>
            </a:lvl1pPr>
          </a:lstStyle>
          <a:p>
            <a:r>
              <a:rPr lang="en-US" smtClean="0"/>
              <a:t>Click to edit Master title style</a:t>
            </a:r>
            <a:endParaRPr/>
          </a:p>
        </p:txBody>
      </p:sp>
      <p:sp>
        <p:nvSpPr>
          <p:cNvPr id="3" name="Text Placeholder 2"/>
          <p:cNvSpPr>
            <a:spLocks noGrp="1"/>
          </p:cNvSpPr>
          <p:nvPr>
            <p:ph type="body" idx="1"/>
          </p:nvPr>
        </p:nvSpPr>
        <p:spPr>
          <a:xfrm>
            <a:off x="571500" y="3644153"/>
            <a:ext cx="8001000" cy="833718"/>
          </a:xfrm>
        </p:spPr>
        <p:txBody>
          <a:bodyPr anchor="t" anchorCtr="0"/>
          <a:lstStyle>
            <a:lvl1pPr marL="0" indent="0" algn="ctr">
              <a:spcAft>
                <a:spcPts val="0"/>
              </a:spcAft>
              <a:buNone/>
              <a:defRPr sz="20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AB02A5-4FE5-49D9-9E24-09F23B90C450}" type="datetimeFigureOut">
              <a:rPr lang="en-US" smtClean="0"/>
              <a:pPr/>
              <a:t>12/7/11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294C92D-0306-4E69-9CD3-20855E849650}" type="slidenum">
              <a:rPr kumimoji="0" lang="en-US" smtClean="0"/>
              <a:pPr/>
              <a:t>‹#›</a:t>
            </a:fld>
            <a:endParaRPr kumimoji="0" lang="en-US"/>
          </a:p>
        </p:txBody>
      </p:sp>
      <p:pic>
        <p:nvPicPr>
          <p:cNvPr id="9" name="Picture 8" descr="standardRule.png"/>
          <p:cNvPicPr>
            <a:picLocks noChangeAspect="1"/>
          </p:cNvPicPr>
          <p:nvPr/>
        </p:nvPicPr>
        <p:blipFill>
          <a:blip r:embed="rId2"/>
          <a:stretch>
            <a:fillRect/>
          </a:stretch>
        </p:blipFill>
        <p:spPr>
          <a:xfrm>
            <a:off x="2705100" y="33528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57150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2346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C8F03B0-AB1C-9842-BB8E-A6F69A4970DA}" type="datetimeFigureOut">
              <a:rPr lang="en-US" smtClean="0"/>
              <a:t>12/7/11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953A9B-83DC-ED41-994F-F33E2055D04C}" type="slidenum">
              <a:rPr lang="en-US" smtClean="0"/>
              <a:t>‹#›</a:t>
            </a:fld>
            <a:endParaRPr lang="en-US"/>
          </a:p>
        </p:txBody>
      </p:sp>
      <p:pic>
        <p:nvPicPr>
          <p:cNvPr id="9" name="Picture 8"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7150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7150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2346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2346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BC8F03B0-AB1C-9842-BB8E-A6F69A4970DA}" type="datetimeFigureOut">
              <a:rPr lang="en-US" smtClean="0"/>
              <a:t>12/7/11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953A9B-83DC-ED41-994F-F33E2055D04C}" type="slidenum">
              <a:rPr lang="en-US" smtClean="0"/>
              <a:t>‹#›</a:t>
            </a:fld>
            <a:endParaRPr lang="en-US"/>
          </a:p>
        </p:txBody>
      </p:sp>
      <p:pic>
        <p:nvPicPr>
          <p:cNvPr id="11" name="Picture 10"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C8F03B0-AB1C-9842-BB8E-A6F69A4970DA}" type="datetimeFigureOut">
              <a:rPr lang="en-US" smtClean="0"/>
              <a:t>12/7/11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953A9B-83DC-ED41-994F-F33E2055D04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8F03B0-AB1C-9842-BB8E-A6F69A4970DA}" type="datetimeFigureOut">
              <a:rPr lang="en-US" smtClean="0"/>
              <a:t>12/7/11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953A9B-83DC-ED41-994F-F33E2055D04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6153" y="443752"/>
            <a:ext cx="3749040" cy="1707777"/>
          </a:xfrm>
        </p:spPr>
        <p:txBody>
          <a:bodyPr anchor="b">
            <a:noAutofit/>
          </a:bodyPr>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827494" y="430306"/>
            <a:ext cx="3749040" cy="5608544"/>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96153" y="2554940"/>
            <a:ext cx="3749040" cy="3146613"/>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8F03B0-AB1C-9842-BB8E-A6F69A4970DA}" type="datetimeFigureOut">
              <a:rPr lang="en-US" smtClean="0"/>
              <a:t>12/7/11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953A9B-83DC-ED41-994F-F33E2055D04C}" type="slidenum">
              <a:rPr lang="en-US" smtClean="0"/>
              <a:t>‹#›</a:t>
            </a:fld>
            <a:endParaRPr lang="en-US"/>
          </a:p>
        </p:txBody>
      </p:sp>
      <p:pic>
        <p:nvPicPr>
          <p:cNvPr id="9" name="Picture 8"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18"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pic>
        <p:nvPicPr>
          <p:cNvPr id="7" name="Picture 6" descr="TextPageOverlay.png"/>
          <p:cNvPicPr>
            <a:picLocks noChangeAspect="1"/>
          </p:cNvPicPr>
          <p:nvPr/>
        </p:nvPicPr>
        <p:blipFill>
          <a:blip r:embed="rId18"/>
          <a:stretch>
            <a:fillRect/>
          </a:stretch>
        </p:blipFill>
        <p:spPr>
          <a:xfrm>
            <a:off x="0" y="0"/>
            <a:ext cx="9144000" cy="6858000"/>
          </a:xfrm>
          <a:prstGeom prst="rect">
            <a:avLst/>
          </a:prstGeom>
        </p:spPr>
      </p:pic>
      <p:sp>
        <p:nvSpPr>
          <p:cNvPr id="5" name="Footer Placeholder 4"/>
          <p:cNvSpPr>
            <a:spLocks noGrp="1"/>
          </p:cNvSpPr>
          <p:nvPr>
            <p:ph type="ftr" sz="quarter" idx="3"/>
          </p:nvPr>
        </p:nvSpPr>
        <p:spPr>
          <a:xfrm>
            <a:off x="571500" y="6158753"/>
            <a:ext cx="3200400" cy="365125"/>
          </a:xfrm>
          <a:prstGeom prst="rect">
            <a:avLst/>
          </a:prstGeom>
        </p:spPr>
        <p:txBody>
          <a:bodyPr vert="horz" lIns="91440" tIns="45720" rIns="91440" bIns="45720" rtlCol="0" anchor="ctr"/>
          <a:lstStyle>
            <a:lvl1pPr algn="l">
              <a:defRPr sz="1200">
                <a:solidFill>
                  <a:schemeClr val="bg2"/>
                </a:solidFill>
              </a:defRPr>
            </a:lvl1pPr>
          </a:lstStyle>
          <a:p>
            <a:endParaRPr lang="en-US"/>
          </a:p>
        </p:txBody>
      </p:sp>
      <p:sp>
        <p:nvSpPr>
          <p:cNvPr id="2" name="Title Placeholder 1"/>
          <p:cNvSpPr>
            <a:spLocks noGrp="1"/>
          </p:cNvSpPr>
          <p:nvPr>
            <p:ph type="title"/>
          </p:nvPr>
        </p:nvSpPr>
        <p:spPr>
          <a:xfrm>
            <a:off x="571500" y="274638"/>
            <a:ext cx="8001000" cy="11430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571500" y="1905000"/>
            <a:ext cx="80010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372100" y="6158753"/>
            <a:ext cx="3200400" cy="365125"/>
          </a:xfrm>
          <a:prstGeom prst="rect">
            <a:avLst/>
          </a:prstGeom>
        </p:spPr>
        <p:txBody>
          <a:bodyPr vert="horz" lIns="91440" tIns="45720" rIns="91440" bIns="45720" rtlCol="0" anchor="ctr"/>
          <a:lstStyle>
            <a:lvl1pPr algn="r">
              <a:defRPr sz="1200">
                <a:solidFill>
                  <a:schemeClr val="bg2"/>
                </a:solidFill>
              </a:defRPr>
            </a:lvl1pPr>
          </a:lstStyle>
          <a:p>
            <a:fld id="{BC8F03B0-AB1C-9842-BB8E-A6F69A4970DA}" type="datetimeFigureOut">
              <a:rPr lang="en-US" smtClean="0"/>
              <a:t>12/7/11</a:t>
            </a:fld>
            <a:endParaRPr lang="en-US"/>
          </a:p>
        </p:txBody>
      </p:sp>
      <p:sp>
        <p:nvSpPr>
          <p:cNvPr id="6" name="Slide Number Placeholder 5"/>
          <p:cNvSpPr>
            <a:spLocks noGrp="1"/>
          </p:cNvSpPr>
          <p:nvPr>
            <p:ph type="sldNum" sz="quarter" idx="4"/>
          </p:nvPr>
        </p:nvSpPr>
        <p:spPr>
          <a:xfrm>
            <a:off x="4046220" y="6158753"/>
            <a:ext cx="1051560" cy="365125"/>
          </a:xfrm>
          <a:prstGeom prst="rect">
            <a:avLst/>
          </a:prstGeom>
        </p:spPr>
        <p:txBody>
          <a:bodyPr vert="horz" lIns="91440" tIns="45720" rIns="91440" bIns="45720" rtlCol="0" anchor="ctr"/>
          <a:lstStyle>
            <a:lvl1pPr algn="ctr">
              <a:defRPr sz="1200">
                <a:solidFill>
                  <a:schemeClr val="bg2"/>
                </a:solidFill>
              </a:defRPr>
            </a:lvl1pPr>
          </a:lstStyle>
          <a:p>
            <a:fld id="{AD953A9B-83DC-ED41-994F-F33E2055D04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956" r:id="rId1"/>
    <p:sldLayoutId id="2147483957" r:id="rId2"/>
    <p:sldLayoutId id="2147483958" r:id="rId3"/>
    <p:sldLayoutId id="2147483959" r:id="rId4"/>
    <p:sldLayoutId id="2147483960" r:id="rId5"/>
    <p:sldLayoutId id="2147483961" r:id="rId6"/>
    <p:sldLayoutId id="2147483962" r:id="rId7"/>
    <p:sldLayoutId id="2147483963" r:id="rId8"/>
    <p:sldLayoutId id="2147483964" r:id="rId9"/>
    <p:sldLayoutId id="2147483965" r:id="rId10"/>
    <p:sldLayoutId id="2147483966" r:id="rId11"/>
    <p:sldLayoutId id="2147483967" r:id="rId12"/>
    <p:sldLayoutId id="2147483968" r:id="rId13"/>
    <p:sldLayoutId id="2147483969" r:id="rId14"/>
    <p:sldLayoutId id="2147483970" r:id="rId15"/>
    <p:sldLayoutId id="2147483971" r:id="rId16"/>
  </p:sldLayoutIdLst>
  <p:txStyles>
    <p:titleStyle>
      <a:lvl1pPr algn="ctr" defTabSz="914400" rtl="0" eaLnBrk="1" latinLnBrk="0" hangingPunct="1">
        <a:spcBef>
          <a:spcPct val="0"/>
        </a:spcBef>
        <a:buNone/>
        <a:defRPr sz="5400" kern="1200">
          <a:solidFill>
            <a:schemeClr val="tx1"/>
          </a:solidFill>
          <a:latin typeface="+mj-lt"/>
          <a:ea typeface="+mj-ea"/>
          <a:cs typeface="+mj-cs"/>
        </a:defRPr>
      </a:lvl1pPr>
    </p:titleStyle>
    <p:bodyStyle>
      <a:lvl1pPr marL="457200" indent="-457200" algn="l" defTabSz="914400" rtl="0" eaLnBrk="1" latinLnBrk="0" hangingPunct="1">
        <a:spcBef>
          <a:spcPts val="0"/>
        </a:spcBef>
        <a:spcAft>
          <a:spcPts val="2000"/>
        </a:spcAft>
        <a:buFont typeface="Wingdings 2" pitchFamily="18" charset="2"/>
        <a:buChar char=""/>
        <a:defRPr sz="2400" kern="1200">
          <a:solidFill>
            <a:schemeClr val="tx1"/>
          </a:solidFill>
          <a:latin typeface="+mn-lt"/>
          <a:ea typeface="+mn-ea"/>
          <a:cs typeface="+mn-cs"/>
        </a:defRPr>
      </a:lvl1pPr>
      <a:lvl2pPr marL="914400" indent="-457200" algn="l" defTabSz="914400" rtl="0" eaLnBrk="1" latinLnBrk="0" hangingPunct="1">
        <a:spcBef>
          <a:spcPts val="0"/>
        </a:spcBef>
        <a:spcAft>
          <a:spcPts val="1000"/>
        </a:spcAft>
        <a:buClr>
          <a:schemeClr val="bg2"/>
        </a:buClr>
        <a:buFont typeface="Wingdings 2" pitchFamily="18" charset="2"/>
        <a:buChar char=""/>
        <a:defRPr sz="2200" kern="1200">
          <a:solidFill>
            <a:schemeClr val="tx1"/>
          </a:solidFill>
          <a:latin typeface="+mn-lt"/>
          <a:ea typeface="+mn-ea"/>
          <a:cs typeface="+mn-cs"/>
        </a:defRPr>
      </a:lvl2pPr>
      <a:lvl3pPr marL="1371600" indent="-457200" algn="l" defTabSz="914400" rtl="0" eaLnBrk="1" latinLnBrk="0" hangingPunct="1">
        <a:spcBef>
          <a:spcPts val="0"/>
        </a:spcBef>
        <a:spcAft>
          <a:spcPts val="1000"/>
        </a:spcAft>
        <a:buFont typeface="Wingdings 2" pitchFamily="18" charset="2"/>
        <a:buChar char=""/>
        <a:defRPr sz="2000" kern="1200">
          <a:solidFill>
            <a:schemeClr val="tx1"/>
          </a:solidFill>
          <a:latin typeface="+mn-lt"/>
          <a:ea typeface="+mn-ea"/>
          <a:cs typeface="+mn-cs"/>
        </a:defRPr>
      </a:lvl3pPr>
      <a:lvl4pPr marL="1828800" indent="-457200" algn="l" defTabSz="914400" rtl="0" eaLnBrk="1" latinLnBrk="0" hangingPunct="1">
        <a:spcBef>
          <a:spcPts val="0"/>
        </a:spcBef>
        <a:spcAft>
          <a:spcPts val="1000"/>
        </a:spcAft>
        <a:buClr>
          <a:schemeClr val="bg2"/>
        </a:buClr>
        <a:buFont typeface="Wingdings 2" pitchFamily="18" charset="2"/>
        <a:buChar char=""/>
        <a:defRPr sz="1800" kern="1200">
          <a:solidFill>
            <a:schemeClr val="tx1"/>
          </a:solidFill>
          <a:latin typeface="+mn-lt"/>
          <a:ea typeface="+mn-ea"/>
          <a:cs typeface="+mn-cs"/>
        </a:defRPr>
      </a:lvl4pPr>
      <a:lvl5pPr marL="2286000" indent="-457200" algn="l" defTabSz="914400" rtl="0" eaLnBrk="1" latinLnBrk="0" hangingPunct="1">
        <a:spcBef>
          <a:spcPts val="0"/>
        </a:spcBef>
        <a:spcAft>
          <a:spcPts val="1000"/>
        </a:spcAft>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3"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Progressive Era reforms</a:t>
            </a:r>
            <a:endParaRPr lang="en-US" dirty="0"/>
          </a:p>
        </p:txBody>
      </p:sp>
      <p:sp>
        <p:nvSpPr>
          <p:cNvPr id="3" name="Subtitle 2"/>
          <p:cNvSpPr>
            <a:spLocks noGrp="1"/>
          </p:cNvSpPr>
          <p:nvPr>
            <p:ph type="subTitle" idx="1"/>
          </p:nvPr>
        </p:nvSpPr>
        <p:spPr/>
        <p:txBody>
          <a:bodyPr/>
          <a:lstStyle/>
          <a:p>
            <a:r>
              <a:rPr lang="en-US" dirty="0" smtClean="0"/>
              <a:t>December 8, 2011</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Highlight and Answer</a:t>
            </a:r>
            <a:endParaRPr lang="en-US" dirty="0"/>
          </a:p>
        </p:txBody>
      </p:sp>
      <p:graphicFrame>
        <p:nvGraphicFramePr>
          <p:cNvPr id="4" name="Content Placeholder 3"/>
          <p:cNvGraphicFramePr>
            <a:graphicFrameLocks noGrp="1"/>
          </p:cNvGraphicFramePr>
          <p:nvPr>
            <p:ph idx="1"/>
          </p:nvPr>
        </p:nvGraphicFramePr>
        <p:xfrm>
          <a:off x="571500" y="1719340"/>
          <a:ext cx="8001000" cy="4803468"/>
        </p:xfrm>
        <a:graphic>
          <a:graphicData uri="http://schemas.openxmlformats.org/drawingml/2006/table">
            <a:tbl>
              <a:tblPr firstRow="1" bandRow="1">
                <a:tableStyleId>{5C22544A-7EE6-4342-B048-85BDC9FD1C3A}</a:tableStyleId>
              </a:tblPr>
              <a:tblGrid>
                <a:gridCol w="2667000"/>
                <a:gridCol w="2667000"/>
                <a:gridCol w="2667000"/>
              </a:tblGrid>
              <a:tr h="832467">
                <a:tc>
                  <a:txBody>
                    <a:bodyPr/>
                    <a:lstStyle/>
                    <a:p>
                      <a:pPr marL="0" marR="0">
                        <a:spcBef>
                          <a:spcPts val="0"/>
                        </a:spcBef>
                        <a:spcAft>
                          <a:spcPts val="0"/>
                        </a:spcAft>
                      </a:pPr>
                      <a:r>
                        <a:rPr lang="en-US" sz="1900" b="1" dirty="0">
                          <a:latin typeface="Arial Narrow"/>
                          <a:ea typeface="Cambria"/>
                          <a:cs typeface="Times New Roman"/>
                        </a:rPr>
                        <a:t>BIG IDEA</a:t>
                      </a:r>
                      <a:endParaRPr lang="en-US" sz="1900" dirty="0">
                        <a:latin typeface="Times New Roman"/>
                        <a:ea typeface="Cambria"/>
                        <a:cs typeface="Times New Roman"/>
                      </a:endParaRPr>
                    </a:p>
                  </a:txBody>
                  <a:tcPr marL="68580" marR="68580" marT="0" marB="0"/>
                </a:tc>
                <a:tc>
                  <a:txBody>
                    <a:bodyPr/>
                    <a:lstStyle/>
                    <a:p>
                      <a:pPr marL="0" marR="0">
                        <a:spcBef>
                          <a:spcPts val="0"/>
                        </a:spcBef>
                        <a:spcAft>
                          <a:spcPts val="0"/>
                        </a:spcAft>
                      </a:pPr>
                      <a:r>
                        <a:rPr lang="en-US" sz="1900" b="1" dirty="0">
                          <a:latin typeface="Arial Narrow"/>
                          <a:ea typeface="Cambria"/>
                          <a:cs typeface="Times New Roman"/>
                        </a:rPr>
                        <a:t>DETAILS OF REFORM</a:t>
                      </a:r>
                      <a:endParaRPr lang="en-US" sz="1900" dirty="0">
                        <a:latin typeface="Times New Roman"/>
                        <a:ea typeface="Cambria"/>
                        <a:cs typeface="Times New Roman"/>
                      </a:endParaRPr>
                    </a:p>
                  </a:txBody>
                  <a:tcPr marL="68580" marR="68580" marT="0" marB="0"/>
                </a:tc>
                <a:tc>
                  <a:txBody>
                    <a:bodyPr/>
                    <a:lstStyle/>
                    <a:p>
                      <a:pPr marL="0" marR="0">
                        <a:spcBef>
                          <a:spcPts val="0"/>
                        </a:spcBef>
                        <a:spcAft>
                          <a:spcPts val="0"/>
                        </a:spcAft>
                      </a:pPr>
                      <a:r>
                        <a:rPr lang="en-US" sz="1900" b="1">
                          <a:latin typeface="Arial Narrow"/>
                          <a:ea typeface="Cambria"/>
                          <a:cs typeface="Times New Roman"/>
                        </a:rPr>
                        <a:t>RESULT</a:t>
                      </a:r>
                      <a:endParaRPr lang="en-US" sz="1900">
                        <a:latin typeface="Times New Roman"/>
                        <a:ea typeface="Cambria"/>
                        <a:cs typeface="Times New Roman"/>
                      </a:endParaRPr>
                    </a:p>
                  </a:txBody>
                  <a:tcPr marL="68580" marR="68580" marT="0" marB="0"/>
                </a:tc>
              </a:tr>
              <a:tr h="2873721">
                <a:tc>
                  <a:txBody>
                    <a:bodyPr/>
                    <a:lstStyle/>
                    <a:p>
                      <a:pPr marL="0" marR="0">
                        <a:spcBef>
                          <a:spcPts val="0"/>
                        </a:spcBef>
                        <a:spcAft>
                          <a:spcPts val="0"/>
                        </a:spcAft>
                      </a:pPr>
                      <a:r>
                        <a:rPr lang="en-US" sz="3600" dirty="0">
                          <a:latin typeface="Arial Narrow"/>
                          <a:ea typeface="Cambria"/>
                          <a:cs typeface="Times New Roman"/>
                        </a:rPr>
                        <a:t>Federal </a:t>
                      </a:r>
                      <a:r>
                        <a:rPr lang="en-US" sz="3600" dirty="0" smtClean="0">
                          <a:latin typeface="Arial Narrow"/>
                          <a:ea typeface="Cambria"/>
                          <a:cs typeface="Times New Roman"/>
                        </a:rPr>
                        <a:t>Reserve</a:t>
                      </a:r>
                      <a:endParaRPr lang="en-US" sz="3600" dirty="0">
                        <a:latin typeface="Times New Roman"/>
                        <a:ea typeface="Cambria"/>
                        <a:cs typeface="Times New Roman"/>
                      </a:endParaRPr>
                    </a:p>
                  </a:txBody>
                  <a:tcPr marL="68580" marR="68580" marT="0" marB="0"/>
                </a:tc>
                <a:tc>
                  <a:txBody>
                    <a:bodyPr/>
                    <a:lstStyle/>
                    <a:p>
                      <a:pPr marL="0" marR="0">
                        <a:spcBef>
                          <a:spcPts val="0"/>
                        </a:spcBef>
                        <a:spcAft>
                          <a:spcPts val="0"/>
                        </a:spcAft>
                      </a:pPr>
                      <a:r>
                        <a:rPr lang="en-US" sz="3600">
                          <a:latin typeface="Arial Narrow"/>
                          <a:ea typeface="Cambria"/>
                          <a:cs typeface="Times New Roman"/>
                        </a:rPr>
                        <a:t>Greater elasticity (ability to change) credit and currency</a:t>
                      </a:r>
                      <a:endParaRPr lang="en-US" sz="3600">
                        <a:latin typeface="Times New Roman"/>
                        <a:ea typeface="Cambria"/>
                        <a:cs typeface="Times New Roman"/>
                      </a:endParaRPr>
                    </a:p>
                  </a:txBody>
                  <a:tcPr marL="68580" marR="68580" marT="0" marB="0"/>
                </a:tc>
                <a:tc>
                  <a:txBody>
                    <a:bodyPr/>
                    <a:lstStyle/>
                    <a:p>
                      <a:pPr marL="0" marR="0">
                        <a:spcBef>
                          <a:spcPts val="0"/>
                        </a:spcBef>
                        <a:spcAft>
                          <a:spcPts val="0"/>
                        </a:spcAft>
                      </a:pPr>
                      <a:r>
                        <a:rPr lang="en-US" sz="3600">
                          <a:latin typeface="Arial Narrow"/>
                          <a:ea typeface="Cambria"/>
                          <a:cs typeface="Times New Roman"/>
                        </a:rPr>
                        <a:t>FED could control how much money was in circulation</a:t>
                      </a:r>
                      <a:endParaRPr lang="en-US" sz="3600">
                        <a:latin typeface="Times New Roman"/>
                        <a:ea typeface="Cambria"/>
                        <a:cs typeface="Times New Roman"/>
                      </a:endParaRPr>
                    </a:p>
                  </a:txBody>
                  <a:tcPr marL="68580" marR="68580" marT="0" marB="0"/>
                </a:tc>
              </a:tr>
              <a:tr h="832467">
                <a:tc gridSpan="3">
                  <a:txBody>
                    <a:bodyPr/>
                    <a:lstStyle/>
                    <a:p>
                      <a:pPr marL="0" marR="0">
                        <a:spcBef>
                          <a:spcPts val="0"/>
                        </a:spcBef>
                        <a:spcAft>
                          <a:spcPts val="0"/>
                        </a:spcAft>
                      </a:pPr>
                      <a:r>
                        <a:rPr lang="en-US" sz="3600" b="1" dirty="0">
                          <a:latin typeface="Arial Narrow"/>
                          <a:ea typeface="Cambria"/>
                          <a:cs typeface="Times New Roman"/>
                        </a:rPr>
                        <a:t>CFU: </a:t>
                      </a:r>
                      <a:r>
                        <a:rPr lang="en-US" sz="3600" dirty="0">
                          <a:latin typeface="Arial Narrow"/>
                          <a:ea typeface="Cambria"/>
                          <a:cs typeface="Times New Roman"/>
                        </a:rPr>
                        <a:t>What does elasticity mean?  How does it apply to money supply?</a:t>
                      </a:r>
                      <a:endParaRPr lang="en-US" sz="3600" dirty="0">
                        <a:latin typeface="Times New Roman"/>
                        <a:ea typeface="Cambria"/>
                        <a:cs typeface="Times New Roman"/>
                      </a:endParaRPr>
                    </a:p>
                  </a:txBody>
                  <a:tcPr marL="68580" marR="68580" marT="0" marB="0"/>
                </a:tc>
                <a:tc hMerge="1">
                  <a:txBody>
                    <a:bodyPr/>
                    <a:lstStyle/>
                    <a:p>
                      <a:endParaRPr lang="en-US"/>
                    </a:p>
                  </a:txBody>
                  <a:tcPr/>
                </a:tc>
                <a:tc hMerge="1">
                  <a:txBody>
                    <a:bodyPr/>
                    <a:lstStyle/>
                    <a:p>
                      <a:endParaRPr lang="en-US"/>
                    </a:p>
                  </a:txBody>
                  <a:tcPr/>
                </a:tc>
              </a:tr>
            </a:tbl>
          </a:graphicData>
        </a:graphic>
      </p:graphicFrame>
      <p:pic>
        <p:nvPicPr>
          <p:cNvPr id="5" name="Picture 4"/>
          <p:cNvPicPr>
            <a:picLocks noChangeAspect="1"/>
          </p:cNvPicPr>
          <p:nvPr/>
        </p:nvPicPr>
        <p:blipFill>
          <a:blip r:embed="rId2"/>
          <a:stretch>
            <a:fillRect/>
          </a:stretch>
        </p:blipFill>
        <p:spPr>
          <a:xfrm>
            <a:off x="859494" y="3794043"/>
            <a:ext cx="2120873" cy="141391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0"/>
            <a:ext cx="8001000" cy="1143000"/>
          </a:xfrm>
        </p:spPr>
        <p:txBody>
          <a:bodyPr/>
          <a:lstStyle/>
          <a:p>
            <a:r>
              <a:rPr lang="en-US" dirty="0" smtClean="0"/>
              <a:t>Call to Order</a:t>
            </a:r>
            <a:endParaRPr lang="en-US" dirty="0"/>
          </a:p>
        </p:txBody>
      </p:sp>
      <p:sp>
        <p:nvSpPr>
          <p:cNvPr id="3" name="Content Placeholder 2"/>
          <p:cNvSpPr>
            <a:spLocks noGrp="1"/>
          </p:cNvSpPr>
          <p:nvPr>
            <p:ph idx="1"/>
          </p:nvPr>
        </p:nvSpPr>
        <p:spPr>
          <a:xfrm>
            <a:off x="571500" y="1143000"/>
            <a:ext cx="8001000" cy="4114800"/>
          </a:xfrm>
        </p:spPr>
        <p:txBody>
          <a:bodyPr/>
          <a:lstStyle/>
          <a:p>
            <a:r>
              <a:rPr lang="en-US" dirty="0" smtClean="0"/>
              <a:t>Match the term with the definition in your notes:</a:t>
            </a:r>
          </a:p>
          <a:p>
            <a:pPr>
              <a:buNone/>
            </a:pPr>
            <a:endParaRPr lang="en-US" dirty="0"/>
          </a:p>
        </p:txBody>
      </p:sp>
      <p:graphicFrame>
        <p:nvGraphicFramePr>
          <p:cNvPr id="4" name="Table 3"/>
          <p:cNvGraphicFramePr>
            <a:graphicFrameLocks noGrp="1"/>
          </p:cNvGraphicFramePr>
          <p:nvPr/>
        </p:nvGraphicFramePr>
        <p:xfrm>
          <a:off x="571500" y="1778000"/>
          <a:ext cx="8001000" cy="4727787"/>
        </p:xfrm>
        <a:graphic>
          <a:graphicData uri="http://schemas.openxmlformats.org/drawingml/2006/table">
            <a:tbl>
              <a:tblPr firstRow="1" bandRow="1">
                <a:tableStyleId>{5C22544A-7EE6-4342-B048-85BDC9FD1C3A}</a:tableStyleId>
              </a:tblPr>
              <a:tblGrid>
                <a:gridCol w="4000500"/>
                <a:gridCol w="4000500"/>
              </a:tblGrid>
              <a:tr h="724747">
                <a:tc>
                  <a:txBody>
                    <a:bodyPr/>
                    <a:lstStyle/>
                    <a:p>
                      <a:r>
                        <a:rPr lang="en-US" dirty="0" smtClean="0"/>
                        <a:t>Terms</a:t>
                      </a:r>
                      <a:endParaRPr lang="en-US" dirty="0"/>
                    </a:p>
                  </a:txBody>
                  <a:tcPr/>
                </a:tc>
                <a:tc>
                  <a:txBody>
                    <a:bodyPr/>
                    <a:lstStyle/>
                    <a:p>
                      <a:r>
                        <a:rPr lang="en-US" dirty="0" smtClean="0"/>
                        <a:t>Definitions</a:t>
                      </a:r>
                      <a:endParaRPr lang="en-US" dirty="0"/>
                    </a:p>
                  </a:txBody>
                  <a:tcPr/>
                </a:tc>
              </a:tr>
              <a:tr h="724747">
                <a:tc>
                  <a:txBody>
                    <a:bodyPr/>
                    <a:lstStyle/>
                    <a:p>
                      <a:r>
                        <a:rPr lang="en-US" dirty="0" smtClean="0"/>
                        <a:t>17</a:t>
                      </a:r>
                      <a:r>
                        <a:rPr lang="en-US" baseline="30000" dirty="0" smtClean="0"/>
                        <a:t>th</a:t>
                      </a:r>
                      <a:r>
                        <a:rPr lang="en-US" dirty="0" smtClean="0"/>
                        <a:t> amendment</a:t>
                      </a:r>
                      <a:endParaRPr lang="en-US" dirty="0"/>
                    </a:p>
                  </a:txBody>
                  <a:tcPr/>
                </a:tc>
                <a:tc>
                  <a:txBody>
                    <a:bodyPr/>
                    <a:lstStyle/>
                    <a:p>
                      <a:r>
                        <a:rPr lang="en-US" dirty="0" smtClean="0"/>
                        <a:t>a) Law</a:t>
                      </a:r>
                      <a:r>
                        <a:rPr lang="en-US" baseline="0" dirty="0" smtClean="0"/>
                        <a:t> brought about by </a:t>
                      </a:r>
                      <a:r>
                        <a:rPr lang="en-US" u="sng" baseline="0" dirty="0" smtClean="0"/>
                        <a:t>The Jungle, </a:t>
                      </a:r>
                      <a:r>
                        <a:rPr lang="en-US" u="none" baseline="0" dirty="0" smtClean="0"/>
                        <a:t>pressure from large food-processing companies and medicinal companies</a:t>
                      </a:r>
                      <a:endParaRPr lang="en-US" dirty="0"/>
                    </a:p>
                  </a:txBody>
                  <a:tcPr/>
                </a:tc>
              </a:tr>
              <a:tr h="724747">
                <a:tc>
                  <a:txBody>
                    <a:bodyPr/>
                    <a:lstStyle/>
                    <a:p>
                      <a:r>
                        <a:rPr lang="en-US" dirty="0" smtClean="0"/>
                        <a:t>19</a:t>
                      </a:r>
                      <a:r>
                        <a:rPr lang="en-US" baseline="30000" dirty="0" smtClean="0"/>
                        <a:t>th</a:t>
                      </a:r>
                      <a:r>
                        <a:rPr lang="en-US" dirty="0" smtClean="0"/>
                        <a:t> amendment</a:t>
                      </a:r>
                      <a:endParaRPr lang="en-US" dirty="0"/>
                    </a:p>
                  </a:txBody>
                  <a:tcPr/>
                </a:tc>
                <a:tc>
                  <a:txBody>
                    <a:bodyPr/>
                    <a:lstStyle/>
                    <a:p>
                      <a:r>
                        <a:rPr lang="en-US" dirty="0" err="1" smtClean="0"/>
                        <a:t>b</a:t>
                      </a:r>
                      <a:r>
                        <a:rPr lang="en-US" dirty="0" smtClean="0"/>
                        <a:t>) Allowed for the direct election</a:t>
                      </a:r>
                      <a:r>
                        <a:rPr lang="en-US" baseline="0" dirty="0" smtClean="0"/>
                        <a:t> of senators</a:t>
                      </a:r>
                      <a:endParaRPr lang="en-US" dirty="0"/>
                    </a:p>
                  </a:txBody>
                  <a:tcPr/>
                </a:tc>
              </a:tr>
              <a:tr h="724747">
                <a:tc>
                  <a:txBody>
                    <a:bodyPr/>
                    <a:lstStyle/>
                    <a:p>
                      <a:r>
                        <a:rPr lang="en-US" dirty="0" smtClean="0"/>
                        <a:t>Clayton</a:t>
                      </a:r>
                      <a:r>
                        <a:rPr lang="en-US" baseline="0" dirty="0" smtClean="0"/>
                        <a:t> Anti-Trust Act</a:t>
                      </a:r>
                      <a:endParaRPr lang="en-US" dirty="0"/>
                    </a:p>
                  </a:txBody>
                  <a:tcPr/>
                </a:tc>
                <a:tc>
                  <a:txBody>
                    <a:bodyPr/>
                    <a:lstStyle/>
                    <a:p>
                      <a:r>
                        <a:rPr lang="en-US" dirty="0" err="1" smtClean="0"/>
                        <a:t>c</a:t>
                      </a:r>
                      <a:r>
                        <a:rPr lang="en-US" dirty="0" smtClean="0"/>
                        <a:t>) Legislative reforms made by Presidents</a:t>
                      </a:r>
                      <a:endParaRPr lang="en-US" dirty="0"/>
                    </a:p>
                  </a:txBody>
                  <a:tcPr/>
                </a:tc>
              </a:tr>
              <a:tr h="724747">
                <a:tc>
                  <a:txBody>
                    <a:bodyPr/>
                    <a:lstStyle/>
                    <a:p>
                      <a:r>
                        <a:rPr lang="en-US" dirty="0" smtClean="0"/>
                        <a:t>Wilson’s “New Freedom” and</a:t>
                      </a:r>
                      <a:r>
                        <a:rPr lang="en-US" baseline="0" dirty="0" smtClean="0"/>
                        <a:t> Roosevelt’s “Square Deal”</a:t>
                      </a:r>
                      <a:endParaRPr lang="en-US" dirty="0"/>
                    </a:p>
                  </a:txBody>
                  <a:tcPr/>
                </a:tc>
                <a:tc>
                  <a:txBody>
                    <a:bodyPr/>
                    <a:lstStyle/>
                    <a:p>
                      <a:r>
                        <a:rPr lang="en-US" dirty="0" err="1" smtClean="0"/>
                        <a:t>d</a:t>
                      </a:r>
                      <a:r>
                        <a:rPr lang="en-US" dirty="0" smtClean="0"/>
                        <a:t>) Allowed</a:t>
                      </a:r>
                      <a:r>
                        <a:rPr lang="en-US" baseline="0" dirty="0" smtClean="0"/>
                        <a:t> for women’s suffrage</a:t>
                      </a:r>
                      <a:endParaRPr lang="en-US" dirty="0"/>
                    </a:p>
                  </a:txBody>
                  <a:tcPr/>
                </a:tc>
              </a:tr>
              <a:tr h="724747">
                <a:tc>
                  <a:txBody>
                    <a:bodyPr/>
                    <a:lstStyle/>
                    <a:p>
                      <a:r>
                        <a:rPr lang="en-US" dirty="0" smtClean="0"/>
                        <a:t>Food and Drug Act</a:t>
                      </a:r>
                      <a:endParaRPr lang="en-US" dirty="0"/>
                    </a:p>
                  </a:txBody>
                  <a:tcPr/>
                </a:tc>
                <a:tc>
                  <a:txBody>
                    <a:bodyPr/>
                    <a:lstStyle/>
                    <a:p>
                      <a:r>
                        <a:rPr lang="en-US" dirty="0" err="1" smtClean="0"/>
                        <a:t>e</a:t>
                      </a:r>
                      <a:r>
                        <a:rPr lang="en-US" dirty="0" smtClean="0"/>
                        <a:t>) A</a:t>
                      </a:r>
                      <a:r>
                        <a:rPr lang="en-US" baseline="0" dirty="0" smtClean="0"/>
                        <a:t> law that illustrated a the governments increasing regulation over businesses</a:t>
                      </a:r>
                      <a:endParaRPr lang="en-US"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882842" y="679997"/>
            <a:ext cx="7689658" cy="674139"/>
          </a:xfrm>
        </p:spPr>
        <p:txBody>
          <a:bodyPr/>
          <a:lstStyle/>
          <a:p>
            <a:r>
              <a:rPr lang="en-US" sz="4100" dirty="0" smtClean="0"/>
              <a:t>SPAWN: Choose one and answer! You have 10 minutes.  Be as CREATIVE as you can!</a:t>
            </a:r>
            <a:endParaRPr lang="en-US" sz="4100" dirty="0"/>
          </a:p>
        </p:txBody>
      </p:sp>
      <p:sp>
        <p:nvSpPr>
          <p:cNvPr id="5" name="Content Placeholder 4"/>
          <p:cNvSpPr>
            <a:spLocks noGrp="1"/>
          </p:cNvSpPr>
          <p:nvPr>
            <p:ph idx="1"/>
          </p:nvPr>
        </p:nvSpPr>
        <p:spPr>
          <a:xfrm>
            <a:off x="-108416" y="1904999"/>
            <a:ext cx="9144000" cy="4662571"/>
          </a:xfrm>
        </p:spPr>
        <p:txBody>
          <a:bodyPr>
            <a:normAutofit fontScale="77500" lnSpcReduction="20000"/>
          </a:bodyPr>
          <a:lstStyle/>
          <a:p>
            <a:r>
              <a:rPr lang="en-US" dirty="0" smtClean="0"/>
              <a:t>Super Power: If you had the power to “time travel” back to the time that Wilson and Roosevelt were </a:t>
            </a:r>
            <a:r>
              <a:rPr lang="en-US" dirty="0" smtClean="0"/>
              <a:t>presidents, what </a:t>
            </a:r>
            <a:r>
              <a:rPr lang="en-US" dirty="0" smtClean="0"/>
              <a:t>advice would you give them in creating their legislation (laws)?</a:t>
            </a:r>
          </a:p>
          <a:p>
            <a:r>
              <a:rPr lang="en-US" dirty="0" smtClean="0"/>
              <a:t>Problem Solving: During the progressive era, there was a shift to conservation.  If you were to apply the same theory of “managed development” to Baltimore, where in this city would you build more houses?  Where would you section off places where there would be little development?</a:t>
            </a:r>
          </a:p>
          <a:p>
            <a:r>
              <a:rPr lang="en-US" dirty="0" smtClean="0"/>
              <a:t>Alternation Point of View: Tell the story of being in a meat-packing factory in Chicago (just like in </a:t>
            </a:r>
            <a:r>
              <a:rPr lang="en-US" u="sng" dirty="0" smtClean="0"/>
              <a:t>The Jungle)</a:t>
            </a:r>
            <a:r>
              <a:rPr lang="en-US" dirty="0" smtClean="0"/>
              <a:t> from a rat’s point of view.</a:t>
            </a:r>
            <a:r>
              <a:rPr lang="en-US" dirty="0" smtClean="0"/>
              <a:t> You may draw it instead if you want.  </a:t>
            </a:r>
            <a:endParaRPr lang="en-US" dirty="0" smtClean="0"/>
          </a:p>
          <a:p>
            <a:r>
              <a:rPr lang="en-US" dirty="0" smtClean="0"/>
              <a:t>What If: What if the 17</a:t>
            </a:r>
            <a:r>
              <a:rPr lang="en-US" baseline="30000" dirty="0" smtClean="0"/>
              <a:t>th</a:t>
            </a:r>
            <a:r>
              <a:rPr lang="en-US" dirty="0" smtClean="0"/>
              <a:t> amendment had never been passed?  What if the 19</a:t>
            </a:r>
            <a:r>
              <a:rPr lang="en-US" baseline="30000" dirty="0" smtClean="0"/>
              <a:t>th</a:t>
            </a:r>
            <a:r>
              <a:rPr lang="en-US" dirty="0" smtClean="0"/>
              <a:t> amendment had never been passed?</a:t>
            </a:r>
          </a:p>
          <a:p>
            <a:r>
              <a:rPr lang="en-US" dirty="0" smtClean="0"/>
              <a:t>Next: Predict what the positive and negative impact will be of the Federal Reserve having control over the money supply.</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 to Order</a:t>
            </a:r>
            <a:endParaRPr lang="en-US" dirty="0"/>
          </a:p>
        </p:txBody>
      </p:sp>
      <p:sp>
        <p:nvSpPr>
          <p:cNvPr id="3" name="Content Placeholder 2"/>
          <p:cNvSpPr>
            <a:spLocks noGrp="1"/>
          </p:cNvSpPr>
          <p:nvPr>
            <p:ph idx="1"/>
          </p:nvPr>
        </p:nvSpPr>
        <p:spPr/>
        <p:txBody>
          <a:bodyPr>
            <a:normAutofit/>
          </a:bodyPr>
          <a:lstStyle/>
          <a:p>
            <a:r>
              <a:rPr lang="en-US" sz="4400" b="1" i="1" dirty="0" smtClean="0"/>
              <a:t>Complete the pre-assessment.  When you are finished, come up to the computer and scan your assessment in.</a:t>
            </a:r>
            <a:r>
              <a:rPr lang="en-US" sz="4400" dirty="0" smtClean="0"/>
              <a:t> </a:t>
            </a:r>
            <a:endParaRPr lang="en-US" sz="4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US" dirty="0"/>
          </a:p>
        </p:txBody>
      </p:sp>
      <p:sp>
        <p:nvSpPr>
          <p:cNvPr id="3" name="Content Placeholder 2"/>
          <p:cNvSpPr>
            <a:spLocks noGrp="1"/>
          </p:cNvSpPr>
          <p:nvPr>
            <p:ph idx="1"/>
          </p:nvPr>
        </p:nvSpPr>
        <p:spPr/>
        <p:txBody>
          <a:bodyPr>
            <a:normAutofit fontScale="92500" lnSpcReduction="20000"/>
          </a:bodyPr>
          <a:lstStyle/>
          <a:p>
            <a:r>
              <a:rPr lang="en-US" sz="3800" dirty="0" smtClean="0"/>
              <a:t>HWBAT analyze how Progressive Era reforms helped solve the problems of industrialization.</a:t>
            </a:r>
          </a:p>
          <a:p>
            <a:endParaRPr lang="en-US" sz="3800" dirty="0" smtClean="0"/>
          </a:p>
          <a:p>
            <a:r>
              <a:rPr lang="en-US" sz="4000" dirty="0" smtClean="0"/>
              <a:t>How did progressive reforms solve the problems caused by industrialization?</a:t>
            </a:r>
          </a:p>
          <a:p>
            <a:endParaRPr lang="en-US" sz="3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 your notes</a:t>
            </a:r>
            <a:endParaRPr lang="en-US" dirty="0"/>
          </a:p>
        </p:txBody>
      </p:sp>
      <p:sp>
        <p:nvSpPr>
          <p:cNvPr id="3" name="Content Placeholder 2"/>
          <p:cNvSpPr>
            <a:spLocks noGrp="1"/>
          </p:cNvSpPr>
          <p:nvPr>
            <p:ph idx="1"/>
          </p:nvPr>
        </p:nvSpPr>
        <p:spPr/>
        <p:txBody>
          <a:bodyPr>
            <a:normAutofit/>
          </a:bodyPr>
          <a:lstStyle/>
          <a:p>
            <a:r>
              <a:rPr lang="en-US" sz="4000" dirty="0" smtClean="0"/>
              <a:t>As you read, highlight important information.</a:t>
            </a:r>
          </a:p>
          <a:p>
            <a:r>
              <a:rPr lang="en-US" sz="4000" dirty="0" smtClean="0"/>
              <a:t>Then, answer the CFU questions as we talk them through.</a:t>
            </a:r>
            <a:endParaRPr lang="en-US" sz="4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Highlight and Answer</a:t>
            </a:r>
            <a:endParaRPr lang="en-US" dirty="0"/>
          </a:p>
        </p:txBody>
      </p:sp>
      <p:graphicFrame>
        <p:nvGraphicFramePr>
          <p:cNvPr id="4" name="Content Placeholder 3"/>
          <p:cNvGraphicFramePr>
            <a:graphicFrameLocks noGrp="1"/>
          </p:cNvGraphicFramePr>
          <p:nvPr>
            <p:ph idx="1"/>
          </p:nvPr>
        </p:nvGraphicFramePr>
        <p:xfrm>
          <a:off x="571500" y="1719340"/>
          <a:ext cx="8001000" cy="4850094"/>
        </p:xfrm>
        <a:graphic>
          <a:graphicData uri="http://schemas.openxmlformats.org/drawingml/2006/table">
            <a:tbl>
              <a:tblPr firstRow="1" bandRow="1">
                <a:tableStyleId>{5C22544A-7EE6-4342-B048-85BDC9FD1C3A}</a:tableStyleId>
              </a:tblPr>
              <a:tblGrid>
                <a:gridCol w="2667000"/>
                <a:gridCol w="2667000"/>
                <a:gridCol w="2667000"/>
              </a:tblGrid>
              <a:tr h="832467">
                <a:tc>
                  <a:txBody>
                    <a:bodyPr/>
                    <a:lstStyle/>
                    <a:p>
                      <a:pPr marL="0" marR="0">
                        <a:spcBef>
                          <a:spcPts val="0"/>
                        </a:spcBef>
                        <a:spcAft>
                          <a:spcPts val="0"/>
                        </a:spcAft>
                      </a:pPr>
                      <a:r>
                        <a:rPr lang="en-US" sz="1900" b="1" dirty="0">
                          <a:latin typeface="Arial Narrow"/>
                          <a:ea typeface="Cambria"/>
                          <a:cs typeface="Times New Roman"/>
                        </a:rPr>
                        <a:t>BIG IDEA</a:t>
                      </a:r>
                      <a:endParaRPr lang="en-US" sz="1900" dirty="0">
                        <a:latin typeface="Times New Roman"/>
                        <a:ea typeface="Cambria"/>
                        <a:cs typeface="Times New Roman"/>
                      </a:endParaRPr>
                    </a:p>
                  </a:txBody>
                  <a:tcPr marL="68580" marR="68580" marT="0" marB="0"/>
                </a:tc>
                <a:tc>
                  <a:txBody>
                    <a:bodyPr/>
                    <a:lstStyle/>
                    <a:p>
                      <a:pPr marL="0" marR="0">
                        <a:spcBef>
                          <a:spcPts val="0"/>
                        </a:spcBef>
                        <a:spcAft>
                          <a:spcPts val="0"/>
                        </a:spcAft>
                      </a:pPr>
                      <a:r>
                        <a:rPr lang="en-US" sz="1900" b="1" dirty="0">
                          <a:latin typeface="Arial Narrow"/>
                          <a:ea typeface="Cambria"/>
                          <a:cs typeface="Times New Roman"/>
                        </a:rPr>
                        <a:t>DETAILS OF REFORM</a:t>
                      </a:r>
                      <a:endParaRPr lang="en-US" sz="1900" dirty="0">
                        <a:latin typeface="Times New Roman"/>
                        <a:ea typeface="Cambria"/>
                        <a:cs typeface="Times New Roman"/>
                      </a:endParaRPr>
                    </a:p>
                  </a:txBody>
                  <a:tcPr marL="68580" marR="68580" marT="0" marB="0"/>
                </a:tc>
                <a:tc>
                  <a:txBody>
                    <a:bodyPr/>
                    <a:lstStyle/>
                    <a:p>
                      <a:pPr marL="0" marR="0">
                        <a:spcBef>
                          <a:spcPts val="0"/>
                        </a:spcBef>
                        <a:spcAft>
                          <a:spcPts val="0"/>
                        </a:spcAft>
                      </a:pPr>
                      <a:r>
                        <a:rPr lang="en-US" sz="1900" b="1">
                          <a:latin typeface="Arial Narrow"/>
                          <a:ea typeface="Cambria"/>
                          <a:cs typeface="Times New Roman"/>
                        </a:rPr>
                        <a:t>RESULT</a:t>
                      </a:r>
                      <a:endParaRPr lang="en-US" sz="1900">
                        <a:latin typeface="Times New Roman"/>
                        <a:ea typeface="Cambria"/>
                        <a:cs typeface="Times New Roman"/>
                      </a:endParaRPr>
                    </a:p>
                  </a:txBody>
                  <a:tcPr marL="68580" marR="68580" marT="0" marB="0"/>
                </a:tc>
              </a:tr>
              <a:tr h="2873721">
                <a:tc>
                  <a:txBody>
                    <a:bodyPr/>
                    <a:lstStyle/>
                    <a:p>
                      <a:pPr marL="0" marR="0">
                        <a:spcBef>
                          <a:spcPts val="0"/>
                        </a:spcBef>
                        <a:spcAft>
                          <a:spcPts val="0"/>
                        </a:spcAft>
                      </a:pPr>
                      <a:r>
                        <a:rPr lang="en-US" sz="1900">
                          <a:latin typeface="Arial Narrow"/>
                          <a:ea typeface="Cambria"/>
                          <a:cs typeface="Times New Roman"/>
                        </a:rPr>
                        <a:t>New political processes</a:t>
                      </a:r>
                      <a:endParaRPr lang="en-US" sz="1900">
                        <a:latin typeface="Times New Roman"/>
                        <a:ea typeface="Cambria"/>
                        <a:cs typeface="Times New Roman"/>
                      </a:endParaRPr>
                    </a:p>
                  </a:txBody>
                  <a:tcPr marL="68580" marR="68580" marT="0" marB="0"/>
                </a:tc>
                <a:tc>
                  <a:txBody>
                    <a:bodyPr/>
                    <a:lstStyle/>
                    <a:p>
                      <a:pPr marL="0" marR="0">
                        <a:spcBef>
                          <a:spcPts val="0"/>
                        </a:spcBef>
                        <a:spcAft>
                          <a:spcPts val="0"/>
                        </a:spcAft>
                      </a:pPr>
                      <a:r>
                        <a:rPr lang="en-US" sz="1900" dirty="0">
                          <a:latin typeface="Arial Narrow"/>
                          <a:ea typeface="Cambria"/>
                          <a:cs typeface="Times New Roman"/>
                        </a:rPr>
                        <a:t>Initiative – citizens suggest ideas</a:t>
                      </a:r>
                      <a:endParaRPr lang="en-US" sz="1900" dirty="0">
                        <a:latin typeface="Times New Roman"/>
                        <a:ea typeface="Cambria"/>
                        <a:cs typeface="Times New Roman"/>
                      </a:endParaRPr>
                    </a:p>
                    <a:p>
                      <a:pPr marL="0" marR="0">
                        <a:spcBef>
                          <a:spcPts val="0"/>
                        </a:spcBef>
                        <a:spcAft>
                          <a:spcPts val="0"/>
                        </a:spcAft>
                      </a:pPr>
                      <a:r>
                        <a:rPr lang="en-US" sz="1900" dirty="0">
                          <a:latin typeface="Arial Narrow"/>
                          <a:ea typeface="Cambria"/>
                          <a:cs typeface="Times New Roman"/>
                        </a:rPr>
                        <a:t>Referendum – citizens vote on ideas, not people</a:t>
                      </a:r>
                      <a:endParaRPr lang="en-US" sz="1900" dirty="0">
                        <a:latin typeface="Times New Roman"/>
                        <a:ea typeface="Cambria"/>
                        <a:cs typeface="Times New Roman"/>
                      </a:endParaRPr>
                    </a:p>
                    <a:p>
                      <a:pPr marL="0" marR="0">
                        <a:spcBef>
                          <a:spcPts val="0"/>
                        </a:spcBef>
                        <a:spcAft>
                          <a:spcPts val="0"/>
                        </a:spcAft>
                      </a:pPr>
                      <a:r>
                        <a:rPr lang="en-US" sz="1900" dirty="0">
                          <a:latin typeface="Arial Narrow"/>
                          <a:ea typeface="Cambria"/>
                          <a:cs typeface="Times New Roman"/>
                        </a:rPr>
                        <a:t>Recall – citizens can remove officials</a:t>
                      </a:r>
                      <a:endParaRPr lang="en-US" sz="1900" dirty="0">
                        <a:latin typeface="Times New Roman"/>
                        <a:ea typeface="Cambria"/>
                        <a:cs typeface="Times New Roman"/>
                      </a:endParaRPr>
                    </a:p>
                    <a:p>
                      <a:pPr marL="0" marR="0">
                        <a:spcBef>
                          <a:spcPts val="0"/>
                        </a:spcBef>
                        <a:spcAft>
                          <a:spcPts val="0"/>
                        </a:spcAft>
                      </a:pPr>
                      <a:r>
                        <a:rPr lang="en-US" sz="1900" dirty="0">
                          <a:latin typeface="Arial Narrow"/>
                          <a:ea typeface="Cambria"/>
                          <a:cs typeface="Times New Roman"/>
                        </a:rPr>
                        <a:t>Primary Elections – citizens elect candidates for their political party</a:t>
                      </a:r>
                      <a:endParaRPr lang="en-US" sz="1900" dirty="0">
                        <a:latin typeface="Times New Roman"/>
                        <a:ea typeface="Cambria"/>
                        <a:cs typeface="Times New Roman"/>
                      </a:endParaRPr>
                    </a:p>
                    <a:p>
                      <a:pPr marL="0" marR="0">
                        <a:spcBef>
                          <a:spcPts val="0"/>
                        </a:spcBef>
                        <a:spcAft>
                          <a:spcPts val="0"/>
                        </a:spcAft>
                      </a:pPr>
                      <a:r>
                        <a:rPr lang="en-US" sz="1900" dirty="0">
                          <a:latin typeface="Arial Narrow"/>
                          <a:ea typeface="Cambria"/>
                          <a:cs typeface="Times New Roman"/>
                        </a:rPr>
                        <a:t>17</a:t>
                      </a:r>
                      <a:r>
                        <a:rPr lang="en-US" sz="1900" baseline="30000" dirty="0">
                          <a:latin typeface="Arial Narrow"/>
                          <a:ea typeface="Cambria"/>
                          <a:cs typeface="Times New Roman"/>
                        </a:rPr>
                        <a:t>th</a:t>
                      </a:r>
                      <a:r>
                        <a:rPr lang="en-US" sz="1900" dirty="0">
                          <a:latin typeface="Arial Narrow"/>
                          <a:ea typeface="Cambria"/>
                          <a:cs typeface="Times New Roman"/>
                        </a:rPr>
                        <a:t> amendment – direct election of senators</a:t>
                      </a:r>
                      <a:endParaRPr lang="en-US" sz="1900" dirty="0">
                        <a:latin typeface="Times New Roman"/>
                        <a:ea typeface="Cambria"/>
                        <a:cs typeface="Times New Roman"/>
                      </a:endParaRPr>
                    </a:p>
                  </a:txBody>
                  <a:tcPr marL="68580" marR="68580" marT="0" marB="0"/>
                </a:tc>
                <a:tc>
                  <a:txBody>
                    <a:bodyPr/>
                    <a:lstStyle/>
                    <a:p>
                      <a:pPr marL="0" marR="0">
                        <a:spcBef>
                          <a:spcPts val="0"/>
                        </a:spcBef>
                        <a:spcAft>
                          <a:spcPts val="0"/>
                        </a:spcAft>
                      </a:pPr>
                      <a:r>
                        <a:rPr lang="en-US" sz="1900" dirty="0">
                          <a:latin typeface="Arial Narrow"/>
                          <a:ea typeface="Cambria"/>
                          <a:cs typeface="Times New Roman"/>
                        </a:rPr>
                        <a:t>Greater democracy, less corrupt political machines</a:t>
                      </a:r>
                      <a:endParaRPr lang="en-US" sz="1900" dirty="0">
                        <a:latin typeface="Times New Roman"/>
                        <a:ea typeface="Cambria"/>
                        <a:cs typeface="Times New Roman"/>
                      </a:endParaRPr>
                    </a:p>
                  </a:txBody>
                  <a:tcPr marL="68580" marR="68580" marT="0" marB="0"/>
                </a:tc>
              </a:tr>
              <a:tr h="832467">
                <a:tc gridSpan="3">
                  <a:txBody>
                    <a:bodyPr/>
                    <a:lstStyle/>
                    <a:p>
                      <a:pPr marL="0" marR="0">
                        <a:spcBef>
                          <a:spcPts val="0"/>
                        </a:spcBef>
                        <a:spcAft>
                          <a:spcPts val="0"/>
                        </a:spcAft>
                      </a:pPr>
                      <a:r>
                        <a:rPr lang="en-US" sz="1900" b="1" dirty="0">
                          <a:latin typeface="Arial Narrow"/>
                          <a:ea typeface="Cambria"/>
                          <a:cs typeface="Times New Roman"/>
                        </a:rPr>
                        <a:t>CFU: </a:t>
                      </a:r>
                      <a:r>
                        <a:rPr lang="en-US" sz="1900" dirty="0">
                          <a:latin typeface="Arial Narrow"/>
                          <a:ea typeface="Cambria"/>
                          <a:cs typeface="Times New Roman"/>
                        </a:rPr>
                        <a:t>Who would be opposed to the demise of political machines?  Why would they be opposed</a:t>
                      </a:r>
                      <a:r>
                        <a:rPr lang="en-US" sz="1900" dirty="0" smtClean="0">
                          <a:latin typeface="Arial Narrow"/>
                          <a:ea typeface="Cambria"/>
                          <a:cs typeface="Times New Roman"/>
                        </a:rPr>
                        <a:t>?</a:t>
                      </a:r>
                      <a:endParaRPr lang="en-US" sz="1900" dirty="0">
                        <a:latin typeface="Times New Roman"/>
                        <a:ea typeface="Cambria"/>
                        <a:cs typeface="Times New Roman"/>
                      </a:endParaRPr>
                    </a:p>
                  </a:txBody>
                  <a:tcPr marL="68580" marR="68580" marT="0" marB="0"/>
                </a:tc>
                <a:tc hMerge="1">
                  <a:txBody>
                    <a:bodyPr/>
                    <a:lstStyle/>
                    <a:p>
                      <a:pPr marL="0" marR="0">
                        <a:spcBef>
                          <a:spcPts val="0"/>
                        </a:spcBef>
                        <a:spcAft>
                          <a:spcPts val="0"/>
                        </a:spcAft>
                      </a:pPr>
                      <a:endParaRPr lang="en-US" sz="1200" dirty="0">
                        <a:latin typeface="Times New Roman"/>
                        <a:ea typeface="Cambria"/>
                        <a:cs typeface="Times New Roman"/>
                      </a:endParaRPr>
                    </a:p>
                  </a:txBody>
                  <a:tcPr marL="68580" marR="68580" marT="0" marB="0"/>
                </a:tc>
                <a:tc hMerge="1">
                  <a:txBody>
                    <a:bodyPr/>
                    <a:lstStyle/>
                    <a:p>
                      <a:pPr marL="0" marR="0">
                        <a:spcBef>
                          <a:spcPts val="0"/>
                        </a:spcBef>
                        <a:spcAft>
                          <a:spcPts val="0"/>
                        </a:spcAft>
                      </a:pPr>
                      <a:endParaRPr lang="en-US" sz="1200" dirty="0">
                        <a:latin typeface="Times New Roman"/>
                        <a:ea typeface="Cambria"/>
                        <a:cs typeface="Times New Roman"/>
                      </a:endParaRPr>
                    </a:p>
                  </a:txBody>
                  <a:tcPr marL="68580" marR="68580" marT="0" marB="0"/>
                </a:tc>
              </a:tr>
            </a:tbl>
          </a:graphicData>
        </a:graphic>
      </p:graphicFrame>
      <p:pic>
        <p:nvPicPr>
          <p:cNvPr id="5" name="Picture 4"/>
          <p:cNvPicPr>
            <a:picLocks noChangeAspect="1"/>
          </p:cNvPicPr>
          <p:nvPr/>
        </p:nvPicPr>
        <p:blipFill>
          <a:blip r:embed="rId2"/>
          <a:stretch>
            <a:fillRect/>
          </a:stretch>
        </p:blipFill>
        <p:spPr>
          <a:xfrm>
            <a:off x="6096089" y="3361233"/>
            <a:ext cx="2054654" cy="2237290"/>
          </a:xfrm>
          <a:prstGeom prst="rect">
            <a:avLst/>
          </a:prstGeom>
        </p:spPr>
      </p:pic>
      <p:pic>
        <p:nvPicPr>
          <p:cNvPr id="6" name="Picture 5"/>
          <p:cNvPicPr>
            <a:picLocks noChangeAspect="1"/>
          </p:cNvPicPr>
          <p:nvPr/>
        </p:nvPicPr>
        <p:blipFill>
          <a:blip r:embed="rId3"/>
          <a:stretch>
            <a:fillRect/>
          </a:stretch>
        </p:blipFill>
        <p:spPr>
          <a:xfrm>
            <a:off x="871131" y="3593575"/>
            <a:ext cx="2130153" cy="1609999"/>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Highlight and Answer</a:t>
            </a:r>
            <a:endParaRPr lang="en-US" dirty="0"/>
          </a:p>
        </p:txBody>
      </p:sp>
      <p:graphicFrame>
        <p:nvGraphicFramePr>
          <p:cNvPr id="4" name="Content Placeholder 3"/>
          <p:cNvGraphicFramePr>
            <a:graphicFrameLocks noGrp="1"/>
          </p:cNvGraphicFramePr>
          <p:nvPr>
            <p:ph idx="1"/>
          </p:nvPr>
        </p:nvGraphicFramePr>
        <p:xfrm>
          <a:off x="571500" y="1719340"/>
          <a:ext cx="8001000" cy="4545294"/>
        </p:xfrm>
        <a:graphic>
          <a:graphicData uri="http://schemas.openxmlformats.org/drawingml/2006/table">
            <a:tbl>
              <a:tblPr firstRow="1" bandRow="1">
                <a:tableStyleId>{5C22544A-7EE6-4342-B048-85BDC9FD1C3A}</a:tableStyleId>
              </a:tblPr>
              <a:tblGrid>
                <a:gridCol w="2667000"/>
                <a:gridCol w="2667000"/>
                <a:gridCol w="2667000"/>
              </a:tblGrid>
              <a:tr h="832467">
                <a:tc>
                  <a:txBody>
                    <a:bodyPr/>
                    <a:lstStyle/>
                    <a:p>
                      <a:pPr marL="0" marR="0">
                        <a:spcBef>
                          <a:spcPts val="0"/>
                        </a:spcBef>
                        <a:spcAft>
                          <a:spcPts val="0"/>
                        </a:spcAft>
                      </a:pPr>
                      <a:r>
                        <a:rPr lang="en-US" sz="1900" b="1" dirty="0">
                          <a:latin typeface="Arial Narrow"/>
                          <a:ea typeface="Cambria"/>
                          <a:cs typeface="Times New Roman"/>
                        </a:rPr>
                        <a:t>BIG IDEA</a:t>
                      </a:r>
                      <a:endParaRPr lang="en-US" sz="1900" dirty="0">
                        <a:latin typeface="Times New Roman"/>
                        <a:ea typeface="Cambria"/>
                        <a:cs typeface="Times New Roman"/>
                      </a:endParaRPr>
                    </a:p>
                  </a:txBody>
                  <a:tcPr marL="68580" marR="68580" marT="0" marB="0"/>
                </a:tc>
                <a:tc>
                  <a:txBody>
                    <a:bodyPr/>
                    <a:lstStyle/>
                    <a:p>
                      <a:pPr marL="0" marR="0">
                        <a:spcBef>
                          <a:spcPts val="0"/>
                        </a:spcBef>
                        <a:spcAft>
                          <a:spcPts val="0"/>
                        </a:spcAft>
                      </a:pPr>
                      <a:r>
                        <a:rPr lang="en-US" sz="1900" b="1" dirty="0">
                          <a:latin typeface="Arial Narrow"/>
                          <a:ea typeface="Cambria"/>
                          <a:cs typeface="Times New Roman"/>
                        </a:rPr>
                        <a:t>DETAILS OF REFORM</a:t>
                      </a:r>
                      <a:endParaRPr lang="en-US" sz="1900" dirty="0">
                        <a:latin typeface="Times New Roman"/>
                        <a:ea typeface="Cambria"/>
                        <a:cs typeface="Times New Roman"/>
                      </a:endParaRPr>
                    </a:p>
                  </a:txBody>
                  <a:tcPr marL="68580" marR="68580" marT="0" marB="0"/>
                </a:tc>
                <a:tc>
                  <a:txBody>
                    <a:bodyPr/>
                    <a:lstStyle/>
                    <a:p>
                      <a:pPr marL="0" marR="0">
                        <a:spcBef>
                          <a:spcPts val="0"/>
                        </a:spcBef>
                        <a:spcAft>
                          <a:spcPts val="0"/>
                        </a:spcAft>
                      </a:pPr>
                      <a:r>
                        <a:rPr lang="en-US" sz="1900" b="1">
                          <a:latin typeface="Arial Narrow"/>
                          <a:ea typeface="Cambria"/>
                          <a:cs typeface="Times New Roman"/>
                        </a:rPr>
                        <a:t>RESULT</a:t>
                      </a:r>
                      <a:endParaRPr lang="en-US" sz="1900">
                        <a:latin typeface="Times New Roman"/>
                        <a:ea typeface="Cambria"/>
                        <a:cs typeface="Times New Roman"/>
                      </a:endParaRPr>
                    </a:p>
                  </a:txBody>
                  <a:tcPr marL="68580" marR="68580" marT="0" marB="0"/>
                </a:tc>
              </a:tr>
              <a:tr h="2873721">
                <a:tc>
                  <a:txBody>
                    <a:bodyPr/>
                    <a:lstStyle/>
                    <a:p>
                      <a:pPr marL="0" marR="0">
                        <a:spcBef>
                          <a:spcPts val="0"/>
                        </a:spcBef>
                        <a:spcAft>
                          <a:spcPts val="0"/>
                        </a:spcAft>
                      </a:pPr>
                      <a:r>
                        <a:rPr lang="en-US" sz="2100">
                          <a:latin typeface="Arial Narrow"/>
                          <a:ea typeface="Cambria"/>
                          <a:cs typeface="Times New Roman"/>
                        </a:rPr>
                        <a:t>Muckraking</a:t>
                      </a:r>
                      <a:endParaRPr lang="en-US" sz="2100">
                        <a:latin typeface="Times New Roman"/>
                        <a:ea typeface="Cambria"/>
                        <a:cs typeface="Times New Roman"/>
                      </a:endParaRPr>
                    </a:p>
                  </a:txBody>
                  <a:tcPr marL="68580" marR="68580" marT="0" marB="0"/>
                </a:tc>
                <a:tc>
                  <a:txBody>
                    <a:bodyPr/>
                    <a:lstStyle/>
                    <a:p>
                      <a:pPr marL="0" marR="0">
                        <a:spcBef>
                          <a:spcPts val="0"/>
                        </a:spcBef>
                        <a:spcAft>
                          <a:spcPts val="0"/>
                        </a:spcAft>
                      </a:pPr>
                      <a:r>
                        <a:rPr lang="en-US" sz="2100">
                          <a:latin typeface="Arial Narrow"/>
                          <a:ea typeface="Cambria"/>
                          <a:cs typeface="Times New Roman"/>
                        </a:rPr>
                        <a:t>Journalists helped shed light on big issues looming “underneath the surface”.</a:t>
                      </a:r>
                      <a:endParaRPr lang="en-US" sz="2100">
                        <a:latin typeface="Times New Roman"/>
                        <a:ea typeface="Cambria"/>
                        <a:cs typeface="Times New Roman"/>
                      </a:endParaRPr>
                    </a:p>
                    <a:p>
                      <a:pPr marL="0" marR="0">
                        <a:spcBef>
                          <a:spcPts val="0"/>
                        </a:spcBef>
                        <a:spcAft>
                          <a:spcPts val="0"/>
                        </a:spcAft>
                      </a:pPr>
                      <a:r>
                        <a:rPr lang="en-US" sz="2100">
                          <a:latin typeface="Arial Narrow"/>
                          <a:ea typeface="Cambria"/>
                          <a:cs typeface="Times New Roman"/>
                        </a:rPr>
                        <a:t>The Food Inspection Act was passed after </a:t>
                      </a:r>
                      <a:r>
                        <a:rPr lang="en-US" sz="2100" u="sng">
                          <a:latin typeface="Arial Narrow"/>
                          <a:ea typeface="Cambria"/>
                          <a:cs typeface="Times New Roman"/>
                        </a:rPr>
                        <a:t>The Jungle </a:t>
                      </a:r>
                      <a:r>
                        <a:rPr lang="en-US" sz="2100">
                          <a:latin typeface="Arial Narrow"/>
                          <a:ea typeface="Cambria"/>
                          <a:cs typeface="Times New Roman"/>
                        </a:rPr>
                        <a:t>and other works exposed dangers in foods and medicines.</a:t>
                      </a:r>
                      <a:endParaRPr lang="en-US" sz="2100">
                        <a:latin typeface="Times New Roman"/>
                        <a:ea typeface="Cambria"/>
                        <a:cs typeface="Times New Roman"/>
                      </a:endParaRPr>
                    </a:p>
                  </a:txBody>
                  <a:tcPr marL="68580" marR="68580" marT="0" marB="0"/>
                </a:tc>
                <a:tc>
                  <a:txBody>
                    <a:bodyPr/>
                    <a:lstStyle/>
                    <a:p>
                      <a:pPr marL="0" marR="0">
                        <a:spcBef>
                          <a:spcPts val="0"/>
                        </a:spcBef>
                        <a:spcAft>
                          <a:spcPts val="0"/>
                        </a:spcAft>
                      </a:pPr>
                      <a:r>
                        <a:rPr lang="en-US" sz="2100">
                          <a:latin typeface="Arial Narrow"/>
                          <a:ea typeface="Cambria"/>
                          <a:cs typeface="Times New Roman"/>
                        </a:rPr>
                        <a:t>Politicians took action.  According to Roosevelt, Muckrakers should have given more solutions rather than just complain.</a:t>
                      </a:r>
                      <a:endParaRPr lang="en-US" sz="2100">
                        <a:latin typeface="Times New Roman"/>
                        <a:ea typeface="Cambria"/>
                        <a:cs typeface="Times New Roman"/>
                      </a:endParaRPr>
                    </a:p>
                  </a:txBody>
                  <a:tcPr marL="68580" marR="68580" marT="0" marB="0"/>
                </a:tc>
              </a:tr>
              <a:tr h="832467">
                <a:tc gridSpan="3">
                  <a:txBody>
                    <a:bodyPr/>
                    <a:lstStyle/>
                    <a:p>
                      <a:pPr marL="0" marR="0">
                        <a:spcBef>
                          <a:spcPts val="0"/>
                        </a:spcBef>
                        <a:spcAft>
                          <a:spcPts val="0"/>
                        </a:spcAft>
                      </a:pPr>
                      <a:r>
                        <a:rPr lang="en-US" sz="2100" b="1" dirty="0">
                          <a:latin typeface="Arial Narrow"/>
                          <a:ea typeface="Cambria"/>
                          <a:cs typeface="Times New Roman"/>
                        </a:rPr>
                        <a:t>CFU: </a:t>
                      </a:r>
                      <a:r>
                        <a:rPr lang="en-US" sz="2100" dirty="0">
                          <a:latin typeface="Arial Narrow"/>
                          <a:ea typeface="Cambria"/>
                          <a:cs typeface="Times New Roman"/>
                        </a:rPr>
                        <a:t>Why might muckraking cause politicians to take action?</a:t>
                      </a:r>
                      <a:endParaRPr lang="en-US" sz="2100" dirty="0">
                        <a:latin typeface="Times New Roman"/>
                        <a:ea typeface="Cambria"/>
                        <a:cs typeface="Times New Roman"/>
                      </a:endParaRPr>
                    </a:p>
                  </a:txBody>
                  <a:tcPr marL="68580" marR="68580" marT="0" marB="0"/>
                </a:tc>
                <a:tc hMerge="1">
                  <a:txBody>
                    <a:bodyPr/>
                    <a:lstStyle/>
                    <a:p>
                      <a:endParaRPr lang="en-US"/>
                    </a:p>
                  </a:txBody>
                  <a:tcPr/>
                </a:tc>
                <a:tc hMerge="1">
                  <a:txBody>
                    <a:bodyPr/>
                    <a:lstStyle/>
                    <a:p>
                      <a:endParaRPr lang="en-US"/>
                    </a:p>
                  </a:txBody>
                  <a:tcPr/>
                </a:tc>
              </a:tr>
            </a:tbl>
          </a:graphicData>
        </a:graphic>
      </p:graphicFrame>
      <p:pic>
        <p:nvPicPr>
          <p:cNvPr id="5" name="Picture 4"/>
          <p:cNvPicPr>
            <a:picLocks noChangeAspect="1"/>
          </p:cNvPicPr>
          <p:nvPr/>
        </p:nvPicPr>
        <p:blipFill>
          <a:blip r:embed="rId2"/>
          <a:stretch>
            <a:fillRect/>
          </a:stretch>
        </p:blipFill>
        <p:spPr>
          <a:xfrm>
            <a:off x="2152896" y="1417638"/>
            <a:ext cx="5744485" cy="382965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0" fill="hold"/>
                                        <p:tgtEl>
                                          <p:spTgt spid="5"/>
                                        </p:tgtEl>
                                        <p:attrNameLst>
                                          <p:attrName>ppt_x</p:attrName>
                                        </p:attrNameLst>
                                      </p:cBhvr>
                                      <p:tavLst>
                                        <p:tav tm="0">
                                          <p:val>
                                            <p:strVal val="#ppt_x"/>
                                          </p:val>
                                        </p:tav>
                                        <p:tav tm="100000">
                                          <p:val>
                                            <p:strVal val="#ppt_x"/>
                                          </p:val>
                                        </p:tav>
                                      </p:tavLst>
                                    </p:anim>
                                    <p:anim calcmode="lin" valueType="num">
                                      <p:cBhvr additive="base">
                                        <p:cTn id="8" dur="5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Highlight and Answer</a:t>
            </a:r>
            <a:endParaRPr lang="en-US" dirty="0"/>
          </a:p>
        </p:txBody>
      </p:sp>
      <p:graphicFrame>
        <p:nvGraphicFramePr>
          <p:cNvPr id="4" name="Content Placeholder 3"/>
          <p:cNvGraphicFramePr>
            <a:graphicFrameLocks noGrp="1"/>
          </p:cNvGraphicFramePr>
          <p:nvPr>
            <p:ph idx="1"/>
          </p:nvPr>
        </p:nvGraphicFramePr>
        <p:xfrm>
          <a:off x="571500" y="1719340"/>
          <a:ext cx="8001000" cy="4682453"/>
        </p:xfrm>
        <a:graphic>
          <a:graphicData uri="http://schemas.openxmlformats.org/drawingml/2006/table">
            <a:tbl>
              <a:tblPr firstRow="1" bandRow="1">
                <a:tableStyleId>{5C22544A-7EE6-4342-B048-85BDC9FD1C3A}</a:tableStyleId>
              </a:tblPr>
              <a:tblGrid>
                <a:gridCol w="2667000"/>
                <a:gridCol w="2667000"/>
                <a:gridCol w="2667000"/>
              </a:tblGrid>
              <a:tr h="832467">
                <a:tc>
                  <a:txBody>
                    <a:bodyPr/>
                    <a:lstStyle/>
                    <a:p>
                      <a:pPr marL="0" marR="0">
                        <a:spcBef>
                          <a:spcPts val="0"/>
                        </a:spcBef>
                        <a:spcAft>
                          <a:spcPts val="0"/>
                        </a:spcAft>
                      </a:pPr>
                      <a:r>
                        <a:rPr lang="en-US" sz="1900" b="1" dirty="0">
                          <a:latin typeface="Arial Narrow"/>
                          <a:ea typeface="Cambria"/>
                          <a:cs typeface="Times New Roman"/>
                        </a:rPr>
                        <a:t>BIG IDEA</a:t>
                      </a:r>
                      <a:endParaRPr lang="en-US" sz="1900" dirty="0">
                        <a:latin typeface="Times New Roman"/>
                        <a:ea typeface="Cambria"/>
                        <a:cs typeface="Times New Roman"/>
                      </a:endParaRPr>
                    </a:p>
                  </a:txBody>
                  <a:tcPr marL="68580" marR="68580" marT="0" marB="0"/>
                </a:tc>
                <a:tc>
                  <a:txBody>
                    <a:bodyPr/>
                    <a:lstStyle/>
                    <a:p>
                      <a:pPr marL="0" marR="0">
                        <a:spcBef>
                          <a:spcPts val="0"/>
                        </a:spcBef>
                        <a:spcAft>
                          <a:spcPts val="0"/>
                        </a:spcAft>
                      </a:pPr>
                      <a:r>
                        <a:rPr lang="en-US" sz="1900" b="1" dirty="0">
                          <a:latin typeface="Arial Narrow"/>
                          <a:ea typeface="Cambria"/>
                          <a:cs typeface="Times New Roman"/>
                        </a:rPr>
                        <a:t>DETAILS OF REFORM</a:t>
                      </a:r>
                      <a:endParaRPr lang="en-US" sz="1900" dirty="0">
                        <a:latin typeface="Times New Roman"/>
                        <a:ea typeface="Cambria"/>
                        <a:cs typeface="Times New Roman"/>
                      </a:endParaRPr>
                    </a:p>
                  </a:txBody>
                  <a:tcPr marL="68580" marR="68580" marT="0" marB="0"/>
                </a:tc>
                <a:tc>
                  <a:txBody>
                    <a:bodyPr/>
                    <a:lstStyle/>
                    <a:p>
                      <a:pPr marL="0" marR="0">
                        <a:spcBef>
                          <a:spcPts val="0"/>
                        </a:spcBef>
                        <a:spcAft>
                          <a:spcPts val="0"/>
                        </a:spcAft>
                      </a:pPr>
                      <a:r>
                        <a:rPr lang="en-US" sz="1900" b="1">
                          <a:latin typeface="Arial Narrow"/>
                          <a:ea typeface="Cambria"/>
                          <a:cs typeface="Times New Roman"/>
                        </a:rPr>
                        <a:t>RESULT</a:t>
                      </a:r>
                      <a:endParaRPr lang="en-US" sz="1900">
                        <a:latin typeface="Times New Roman"/>
                        <a:ea typeface="Cambria"/>
                        <a:cs typeface="Times New Roman"/>
                      </a:endParaRPr>
                    </a:p>
                  </a:txBody>
                  <a:tcPr marL="68580" marR="68580" marT="0" marB="0"/>
                </a:tc>
              </a:tr>
              <a:tr h="2873721">
                <a:tc>
                  <a:txBody>
                    <a:bodyPr/>
                    <a:lstStyle/>
                    <a:p>
                      <a:pPr marL="0" marR="0">
                        <a:spcBef>
                          <a:spcPts val="0"/>
                        </a:spcBef>
                        <a:spcAft>
                          <a:spcPts val="0"/>
                        </a:spcAft>
                      </a:pPr>
                      <a:r>
                        <a:rPr lang="en-US" sz="2200">
                          <a:latin typeface="Arial Narrow"/>
                          <a:ea typeface="Cambria"/>
                          <a:cs typeface="Times New Roman"/>
                        </a:rPr>
                        <a:t>Presidential legislation (laws)</a:t>
                      </a:r>
                      <a:endParaRPr lang="en-US" sz="2200">
                        <a:latin typeface="Times New Roman"/>
                        <a:ea typeface="Cambria"/>
                        <a:cs typeface="Times New Roman"/>
                      </a:endParaRPr>
                    </a:p>
                  </a:txBody>
                  <a:tcPr marL="68580" marR="68580" marT="0" marB="0"/>
                </a:tc>
                <a:tc>
                  <a:txBody>
                    <a:bodyPr/>
                    <a:lstStyle/>
                    <a:p>
                      <a:pPr marL="0" marR="0">
                        <a:spcBef>
                          <a:spcPts val="0"/>
                        </a:spcBef>
                        <a:spcAft>
                          <a:spcPts val="0"/>
                        </a:spcAft>
                      </a:pPr>
                      <a:r>
                        <a:rPr lang="en-US" sz="2200">
                          <a:latin typeface="Arial Narrow"/>
                          <a:ea typeface="Cambria"/>
                          <a:cs typeface="Times New Roman"/>
                        </a:rPr>
                        <a:t>Theodore Roosevelt’s “Square Deal” and “New Nationalism" and Woodrow Wilson’s New Freedom”.</a:t>
                      </a:r>
                      <a:endParaRPr lang="en-US" sz="2200">
                        <a:latin typeface="Times New Roman"/>
                        <a:ea typeface="Cambria"/>
                        <a:cs typeface="Times New Roman"/>
                      </a:endParaRPr>
                    </a:p>
                    <a:p>
                      <a:pPr marL="0" marR="0">
                        <a:spcBef>
                          <a:spcPts val="0"/>
                        </a:spcBef>
                        <a:spcAft>
                          <a:spcPts val="0"/>
                        </a:spcAft>
                      </a:pPr>
                      <a:r>
                        <a:rPr lang="en-US" sz="2200">
                          <a:latin typeface="Arial Narrow"/>
                          <a:ea typeface="Cambria"/>
                          <a:cs typeface="Times New Roman"/>
                        </a:rPr>
                        <a:t>Clayton Anti-Trust Law formally acknowledged unions, allowing them to strike.</a:t>
                      </a:r>
                      <a:endParaRPr lang="en-US" sz="2200">
                        <a:latin typeface="Times New Roman"/>
                        <a:ea typeface="Cambria"/>
                        <a:cs typeface="Times New Roman"/>
                      </a:endParaRPr>
                    </a:p>
                  </a:txBody>
                  <a:tcPr marL="68580" marR="68580" marT="0" marB="0"/>
                </a:tc>
                <a:tc>
                  <a:txBody>
                    <a:bodyPr/>
                    <a:lstStyle/>
                    <a:p>
                      <a:pPr marL="0" marR="0">
                        <a:spcBef>
                          <a:spcPts val="0"/>
                        </a:spcBef>
                        <a:spcAft>
                          <a:spcPts val="0"/>
                        </a:spcAft>
                      </a:pPr>
                      <a:r>
                        <a:rPr lang="en-US" sz="2200">
                          <a:latin typeface="Arial Narrow"/>
                          <a:ea typeface="Cambria"/>
                          <a:cs typeface="Times New Roman"/>
                        </a:rPr>
                        <a:t>Expanded gov’ts role in big business.  Ended corporate privilege.</a:t>
                      </a:r>
                      <a:endParaRPr lang="en-US" sz="2200">
                        <a:latin typeface="Times New Roman"/>
                        <a:ea typeface="Cambria"/>
                        <a:cs typeface="Times New Roman"/>
                      </a:endParaRPr>
                    </a:p>
                  </a:txBody>
                  <a:tcPr marL="68580" marR="68580" marT="0" marB="0"/>
                </a:tc>
              </a:tr>
              <a:tr h="832467">
                <a:tc gridSpan="3">
                  <a:txBody>
                    <a:bodyPr/>
                    <a:lstStyle/>
                    <a:p>
                      <a:pPr marL="0" marR="0">
                        <a:spcBef>
                          <a:spcPts val="0"/>
                        </a:spcBef>
                        <a:spcAft>
                          <a:spcPts val="0"/>
                        </a:spcAft>
                      </a:pPr>
                      <a:r>
                        <a:rPr lang="en-US" sz="2200" b="1" dirty="0">
                          <a:latin typeface="Arial Narrow"/>
                          <a:ea typeface="Cambria"/>
                          <a:cs typeface="Times New Roman"/>
                        </a:rPr>
                        <a:t>CFU: </a:t>
                      </a:r>
                      <a:r>
                        <a:rPr lang="en-US" sz="2200" dirty="0">
                          <a:latin typeface="Arial Narrow"/>
                          <a:ea typeface="Cambria"/>
                          <a:cs typeface="Times New Roman"/>
                        </a:rPr>
                        <a:t>How was the Clayton Anti-Trust act different from the Sherman Anti-Trust Act?</a:t>
                      </a:r>
                      <a:endParaRPr lang="en-US" sz="2200" dirty="0">
                        <a:latin typeface="Times New Roman"/>
                        <a:ea typeface="Cambria"/>
                        <a:cs typeface="Times New Roman"/>
                      </a:endParaRPr>
                    </a:p>
                  </a:txBody>
                  <a:tcPr marL="68580" marR="68580" marT="0" marB="0"/>
                </a:tc>
                <a:tc hMerge="1">
                  <a:txBody>
                    <a:bodyPr/>
                    <a:lstStyle/>
                    <a:p>
                      <a:endParaRPr lang="en-US"/>
                    </a:p>
                  </a:txBody>
                  <a:tcPr/>
                </a:tc>
                <a:tc hMerge="1">
                  <a:txBody>
                    <a:bodyPr/>
                    <a:lstStyle/>
                    <a:p>
                      <a:endParaRPr lang="en-US"/>
                    </a:p>
                  </a:txBody>
                  <a:tcPr/>
                </a:tc>
              </a:tr>
            </a:tbl>
          </a:graphicData>
        </a:graphic>
      </p:graphicFrame>
      <p:pic>
        <p:nvPicPr>
          <p:cNvPr id="5" name="Picture 4"/>
          <p:cNvPicPr>
            <a:picLocks noChangeAspect="1"/>
          </p:cNvPicPr>
          <p:nvPr/>
        </p:nvPicPr>
        <p:blipFill>
          <a:blip r:embed="rId2"/>
          <a:stretch>
            <a:fillRect/>
          </a:stretch>
        </p:blipFill>
        <p:spPr>
          <a:xfrm>
            <a:off x="635916" y="3438681"/>
            <a:ext cx="2542314" cy="1969563"/>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Highlight and Answer</a:t>
            </a:r>
            <a:endParaRPr lang="en-US" dirty="0"/>
          </a:p>
        </p:txBody>
      </p:sp>
      <p:graphicFrame>
        <p:nvGraphicFramePr>
          <p:cNvPr id="4" name="Content Placeholder 3"/>
          <p:cNvGraphicFramePr>
            <a:graphicFrameLocks noGrp="1"/>
          </p:cNvGraphicFramePr>
          <p:nvPr>
            <p:ph idx="1"/>
          </p:nvPr>
        </p:nvGraphicFramePr>
        <p:xfrm>
          <a:off x="571500" y="1719340"/>
          <a:ext cx="8001000" cy="4538655"/>
        </p:xfrm>
        <a:graphic>
          <a:graphicData uri="http://schemas.openxmlformats.org/drawingml/2006/table">
            <a:tbl>
              <a:tblPr firstRow="1" bandRow="1">
                <a:tableStyleId>{5C22544A-7EE6-4342-B048-85BDC9FD1C3A}</a:tableStyleId>
              </a:tblPr>
              <a:tblGrid>
                <a:gridCol w="2667000"/>
                <a:gridCol w="2667000"/>
                <a:gridCol w="2667000"/>
              </a:tblGrid>
              <a:tr h="832467">
                <a:tc>
                  <a:txBody>
                    <a:bodyPr/>
                    <a:lstStyle/>
                    <a:p>
                      <a:pPr marL="0" marR="0">
                        <a:spcBef>
                          <a:spcPts val="0"/>
                        </a:spcBef>
                        <a:spcAft>
                          <a:spcPts val="0"/>
                        </a:spcAft>
                      </a:pPr>
                      <a:r>
                        <a:rPr lang="en-US" sz="1900" b="1" dirty="0">
                          <a:latin typeface="Arial Narrow"/>
                          <a:ea typeface="Cambria"/>
                          <a:cs typeface="Times New Roman"/>
                        </a:rPr>
                        <a:t>BIG IDEA</a:t>
                      </a:r>
                      <a:endParaRPr lang="en-US" sz="1900" dirty="0">
                        <a:latin typeface="Times New Roman"/>
                        <a:ea typeface="Cambria"/>
                        <a:cs typeface="Times New Roman"/>
                      </a:endParaRPr>
                    </a:p>
                  </a:txBody>
                  <a:tcPr marL="68580" marR="68580" marT="0" marB="0"/>
                </a:tc>
                <a:tc>
                  <a:txBody>
                    <a:bodyPr/>
                    <a:lstStyle/>
                    <a:p>
                      <a:pPr marL="0" marR="0">
                        <a:spcBef>
                          <a:spcPts val="0"/>
                        </a:spcBef>
                        <a:spcAft>
                          <a:spcPts val="0"/>
                        </a:spcAft>
                      </a:pPr>
                      <a:r>
                        <a:rPr lang="en-US" sz="1900" b="1" dirty="0">
                          <a:latin typeface="Arial Narrow"/>
                          <a:ea typeface="Cambria"/>
                          <a:cs typeface="Times New Roman"/>
                        </a:rPr>
                        <a:t>DETAILS OF REFORM</a:t>
                      </a:r>
                      <a:endParaRPr lang="en-US" sz="1900" dirty="0">
                        <a:latin typeface="Times New Roman"/>
                        <a:ea typeface="Cambria"/>
                        <a:cs typeface="Times New Roman"/>
                      </a:endParaRPr>
                    </a:p>
                  </a:txBody>
                  <a:tcPr marL="68580" marR="68580" marT="0" marB="0"/>
                </a:tc>
                <a:tc>
                  <a:txBody>
                    <a:bodyPr/>
                    <a:lstStyle/>
                    <a:p>
                      <a:pPr marL="0" marR="0">
                        <a:spcBef>
                          <a:spcPts val="0"/>
                        </a:spcBef>
                        <a:spcAft>
                          <a:spcPts val="0"/>
                        </a:spcAft>
                      </a:pPr>
                      <a:r>
                        <a:rPr lang="en-US" sz="1900" b="1">
                          <a:latin typeface="Arial Narrow"/>
                          <a:ea typeface="Cambria"/>
                          <a:cs typeface="Times New Roman"/>
                        </a:rPr>
                        <a:t>RESULT</a:t>
                      </a:r>
                      <a:endParaRPr lang="en-US" sz="1900">
                        <a:latin typeface="Times New Roman"/>
                        <a:ea typeface="Cambria"/>
                        <a:cs typeface="Times New Roman"/>
                      </a:endParaRPr>
                    </a:p>
                  </a:txBody>
                  <a:tcPr marL="68580" marR="68580" marT="0" marB="0"/>
                </a:tc>
              </a:tr>
              <a:tr h="2873721">
                <a:tc>
                  <a:txBody>
                    <a:bodyPr/>
                    <a:lstStyle/>
                    <a:p>
                      <a:pPr marL="0" marR="0">
                        <a:spcBef>
                          <a:spcPts val="0"/>
                        </a:spcBef>
                        <a:spcAft>
                          <a:spcPts val="0"/>
                        </a:spcAft>
                      </a:pPr>
                      <a:r>
                        <a:rPr lang="en-US" sz="2600">
                          <a:latin typeface="Arial Narrow"/>
                          <a:ea typeface="Cambria"/>
                          <a:cs typeface="Times New Roman"/>
                        </a:rPr>
                        <a:t>Women’s Movement</a:t>
                      </a:r>
                      <a:endParaRPr lang="en-US" sz="2600">
                        <a:latin typeface="Times New Roman"/>
                        <a:ea typeface="Cambria"/>
                        <a:cs typeface="Times New Roman"/>
                      </a:endParaRPr>
                    </a:p>
                  </a:txBody>
                  <a:tcPr marL="68580" marR="68580" marT="0" marB="0"/>
                </a:tc>
                <a:tc>
                  <a:txBody>
                    <a:bodyPr/>
                    <a:lstStyle/>
                    <a:p>
                      <a:pPr marL="0" marR="0">
                        <a:spcBef>
                          <a:spcPts val="0"/>
                        </a:spcBef>
                        <a:spcAft>
                          <a:spcPts val="0"/>
                        </a:spcAft>
                      </a:pPr>
                      <a:r>
                        <a:rPr lang="en-US" sz="2600">
                          <a:latin typeface="Arial Narrow"/>
                          <a:ea typeface="Cambria"/>
                          <a:cs typeface="Times New Roman"/>
                        </a:rPr>
                        <a:t>Helped pass laws regarding housing and work (ex. Jane Addams)</a:t>
                      </a:r>
                      <a:endParaRPr lang="en-US" sz="2600">
                        <a:latin typeface="Times New Roman"/>
                        <a:ea typeface="Cambria"/>
                        <a:cs typeface="Times New Roman"/>
                      </a:endParaRPr>
                    </a:p>
                    <a:p>
                      <a:pPr marL="0" marR="0">
                        <a:spcBef>
                          <a:spcPts val="0"/>
                        </a:spcBef>
                        <a:spcAft>
                          <a:spcPts val="0"/>
                        </a:spcAft>
                      </a:pPr>
                      <a:r>
                        <a:rPr lang="en-US" sz="2600">
                          <a:latin typeface="Arial Narrow"/>
                          <a:ea typeface="Cambria"/>
                          <a:cs typeface="Times New Roman"/>
                        </a:rPr>
                        <a:t>19</a:t>
                      </a:r>
                      <a:r>
                        <a:rPr lang="en-US" sz="2600" baseline="30000">
                          <a:latin typeface="Arial Narrow"/>
                          <a:ea typeface="Cambria"/>
                          <a:cs typeface="Times New Roman"/>
                        </a:rPr>
                        <a:t>th</a:t>
                      </a:r>
                      <a:r>
                        <a:rPr lang="en-US" sz="2600">
                          <a:latin typeface="Arial Narrow"/>
                          <a:ea typeface="Cambria"/>
                          <a:cs typeface="Times New Roman"/>
                        </a:rPr>
                        <a:t> amendment – women’s suffrage</a:t>
                      </a:r>
                      <a:endParaRPr lang="en-US" sz="2600">
                        <a:latin typeface="Times New Roman"/>
                        <a:ea typeface="Cambria"/>
                        <a:cs typeface="Times New Roman"/>
                      </a:endParaRPr>
                    </a:p>
                  </a:txBody>
                  <a:tcPr marL="68580" marR="68580" marT="0" marB="0"/>
                </a:tc>
                <a:tc>
                  <a:txBody>
                    <a:bodyPr/>
                    <a:lstStyle/>
                    <a:p>
                      <a:pPr marL="0" marR="0">
                        <a:spcBef>
                          <a:spcPts val="0"/>
                        </a:spcBef>
                        <a:spcAft>
                          <a:spcPts val="0"/>
                        </a:spcAft>
                      </a:pPr>
                      <a:r>
                        <a:rPr lang="en-US" sz="2600">
                          <a:latin typeface="Arial Narrow"/>
                          <a:ea typeface="Cambria"/>
                          <a:cs typeface="Times New Roman"/>
                        </a:rPr>
                        <a:t>Women gained rights in the work place and gained the right to vote.</a:t>
                      </a:r>
                      <a:endParaRPr lang="en-US" sz="2600">
                        <a:latin typeface="Times New Roman"/>
                        <a:ea typeface="Cambria"/>
                        <a:cs typeface="Times New Roman"/>
                      </a:endParaRPr>
                    </a:p>
                  </a:txBody>
                  <a:tcPr marL="68580" marR="68580" marT="0" marB="0"/>
                </a:tc>
              </a:tr>
              <a:tr h="832467">
                <a:tc gridSpan="3">
                  <a:txBody>
                    <a:bodyPr/>
                    <a:lstStyle/>
                    <a:p>
                      <a:pPr marL="0" marR="0">
                        <a:spcBef>
                          <a:spcPts val="0"/>
                        </a:spcBef>
                        <a:spcAft>
                          <a:spcPts val="0"/>
                        </a:spcAft>
                      </a:pPr>
                      <a:r>
                        <a:rPr lang="en-US" sz="2600" b="1" dirty="0">
                          <a:latin typeface="Arial Narrow"/>
                          <a:ea typeface="Cambria"/>
                          <a:cs typeface="Times New Roman"/>
                        </a:rPr>
                        <a:t>CFU: </a:t>
                      </a:r>
                      <a:r>
                        <a:rPr lang="en-US" sz="2600" dirty="0">
                          <a:latin typeface="Arial Narrow"/>
                          <a:ea typeface="Cambria"/>
                          <a:cs typeface="Times New Roman"/>
                        </a:rPr>
                        <a:t>Why do you think the women’s movement helped solve issues of housing and work, and not just suffrage?</a:t>
                      </a:r>
                      <a:endParaRPr lang="en-US" sz="2600" dirty="0">
                        <a:latin typeface="Times New Roman"/>
                        <a:ea typeface="Cambria"/>
                        <a:cs typeface="Times New Roman"/>
                      </a:endParaRPr>
                    </a:p>
                  </a:txBody>
                  <a:tcPr marL="68580" marR="68580" marT="0" marB="0"/>
                </a:tc>
                <a:tc hMerge="1">
                  <a:txBody>
                    <a:bodyPr/>
                    <a:lstStyle/>
                    <a:p>
                      <a:endParaRPr lang="en-US"/>
                    </a:p>
                  </a:txBody>
                  <a:tcPr/>
                </a:tc>
                <a:tc hMerge="1">
                  <a:txBody>
                    <a:bodyPr/>
                    <a:lstStyle/>
                    <a:p>
                      <a:endParaRPr lang="en-US" dirty="0"/>
                    </a:p>
                  </a:txBody>
                  <a:tcPr/>
                </a:tc>
              </a:tr>
            </a:tbl>
          </a:graphicData>
        </a:graphic>
      </p:graphicFrame>
      <p:pic>
        <p:nvPicPr>
          <p:cNvPr id="5" name="Picture 4"/>
          <p:cNvPicPr>
            <a:picLocks noChangeAspect="1"/>
          </p:cNvPicPr>
          <p:nvPr/>
        </p:nvPicPr>
        <p:blipFill>
          <a:blip r:embed="rId2"/>
          <a:stretch>
            <a:fillRect/>
          </a:stretch>
        </p:blipFill>
        <p:spPr>
          <a:xfrm>
            <a:off x="1108707" y="3113399"/>
            <a:ext cx="1548248" cy="2169459"/>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Highlight and Answer</a:t>
            </a:r>
            <a:endParaRPr lang="en-US" dirty="0"/>
          </a:p>
        </p:txBody>
      </p:sp>
      <p:graphicFrame>
        <p:nvGraphicFramePr>
          <p:cNvPr id="4" name="Content Placeholder 3"/>
          <p:cNvGraphicFramePr>
            <a:graphicFrameLocks noGrp="1"/>
          </p:cNvGraphicFramePr>
          <p:nvPr>
            <p:ph idx="1"/>
          </p:nvPr>
        </p:nvGraphicFramePr>
        <p:xfrm>
          <a:off x="571500" y="1719340"/>
          <a:ext cx="8001000" cy="4538655"/>
        </p:xfrm>
        <a:graphic>
          <a:graphicData uri="http://schemas.openxmlformats.org/drawingml/2006/table">
            <a:tbl>
              <a:tblPr firstRow="1" bandRow="1">
                <a:tableStyleId>{5C22544A-7EE6-4342-B048-85BDC9FD1C3A}</a:tableStyleId>
              </a:tblPr>
              <a:tblGrid>
                <a:gridCol w="2667000"/>
                <a:gridCol w="2667000"/>
                <a:gridCol w="2667000"/>
              </a:tblGrid>
              <a:tr h="832467">
                <a:tc>
                  <a:txBody>
                    <a:bodyPr/>
                    <a:lstStyle/>
                    <a:p>
                      <a:pPr marL="0" marR="0">
                        <a:spcBef>
                          <a:spcPts val="0"/>
                        </a:spcBef>
                        <a:spcAft>
                          <a:spcPts val="0"/>
                        </a:spcAft>
                      </a:pPr>
                      <a:r>
                        <a:rPr lang="en-US" sz="1900" b="1" dirty="0">
                          <a:latin typeface="Arial Narrow"/>
                          <a:ea typeface="Cambria"/>
                          <a:cs typeface="Times New Roman"/>
                        </a:rPr>
                        <a:t>BIG IDEA</a:t>
                      </a:r>
                      <a:endParaRPr lang="en-US" sz="1900" dirty="0">
                        <a:latin typeface="Times New Roman"/>
                        <a:ea typeface="Cambria"/>
                        <a:cs typeface="Times New Roman"/>
                      </a:endParaRPr>
                    </a:p>
                  </a:txBody>
                  <a:tcPr marL="68580" marR="68580" marT="0" marB="0"/>
                </a:tc>
                <a:tc>
                  <a:txBody>
                    <a:bodyPr/>
                    <a:lstStyle/>
                    <a:p>
                      <a:pPr marL="0" marR="0">
                        <a:spcBef>
                          <a:spcPts val="0"/>
                        </a:spcBef>
                        <a:spcAft>
                          <a:spcPts val="0"/>
                        </a:spcAft>
                      </a:pPr>
                      <a:r>
                        <a:rPr lang="en-US" sz="1900" b="1" dirty="0">
                          <a:latin typeface="Arial Narrow"/>
                          <a:ea typeface="Cambria"/>
                          <a:cs typeface="Times New Roman"/>
                        </a:rPr>
                        <a:t>DETAILS OF REFORM</a:t>
                      </a:r>
                      <a:endParaRPr lang="en-US" sz="1900" dirty="0">
                        <a:latin typeface="Times New Roman"/>
                        <a:ea typeface="Cambria"/>
                        <a:cs typeface="Times New Roman"/>
                      </a:endParaRPr>
                    </a:p>
                  </a:txBody>
                  <a:tcPr marL="68580" marR="68580" marT="0" marB="0"/>
                </a:tc>
                <a:tc>
                  <a:txBody>
                    <a:bodyPr/>
                    <a:lstStyle/>
                    <a:p>
                      <a:pPr marL="0" marR="0">
                        <a:spcBef>
                          <a:spcPts val="0"/>
                        </a:spcBef>
                        <a:spcAft>
                          <a:spcPts val="0"/>
                        </a:spcAft>
                      </a:pPr>
                      <a:r>
                        <a:rPr lang="en-US" sz="1900" b="1">
                          <a:latin typeface="Arial Narrow"/>
                          <a:ea typeface="Cambria"/>
                          <a:cs typeface="Times New Roman"/>
                        </a:rPr>
                        <a:t>RESULT</a:t>
                      </a:r>
                      <a:endParaRPr lang="en-US" sz="1900">
                        <a:latin typeface="Times New Roman"/>
                        <a:ea typeface="Cambria"/>
                        <a:cs typeface="Times New Roman"/>
                      </a:endParaRPr>
                    </a:p>
                  </a:txBody>
                  <a:tcPr marL="68580" marR="68580" marT="0" marB="0"/>
                </a:tc>
              </a:tr>
              <a:tr h="2873721">
                <a:tc>
                  <a:txBody>
                    <a:bodyPr/>
                    <a:lstStyle/>
                    <a:p>
                      <a:pPr marL="0" marR="0">
                        <a:spcBef>
                          <a:spcPts val="0"/>
                        </a:spcBef>
                        <a:spcAft>
                          <a:spcPts val="0"/>
                        </a:spcAft>
                      </a:pPr>
                      <a:r>
                        <a:rPr lang="en-US" sz="2800">
                          <a:latin typeface="Arial Narrow"/>
                          <a:ea typeface="Cambria"/>
                          <a:cs typeface="Times New Roman"/>
                        </a:rPr>
                        <a:t>Conservation</a:t>
                      </a:r>
                      <a:endParaRPr lang="en-US" sz="2800">
                        <a:latin typeface="Times New Roman"/>
                        <a:ea typeface="Cambria"/>
                        <a:cs typeface="Times New Roman"/>
                      </a:endParaRPr>
                    </a:p>
                  </a:txBody>
                  <a:tcPr marL="68580" marR="68580" marT="0" marB="0"/>
                </a:tc>
                <a:tc>
                  <a:txBody>
                    <a:bodyPr/>
                    <a:lstStyle/>
                    <a:p>
                      <a:pPr marL="0" marR="0">
                        <a:spcBef>
                          <a:spcPts val="0"/>
                        </a:spcBef>
                        <a:spcAft>
                          <a:spcPts val="0"/>
                        </a:spcAft>
                      </a:pPr>
                      <a:r>
                        <a:rPr lang="en-US" sz="2800" dirty="0">
                          <a:latin typeface="Arial Narrow"/>
                          <a:ea typeface="Cambria"/>
                          <a:cs typeface="Times New Roman"/>
                        </a:rPr>
                        <a:t>Roosevelt wanted carefully managed development</a:t>
                      </a:r>
                      <a:endParaRPr lang="en-US" sz="2800" dirty="0">
                        <a:latin typeface="Times New Roman"/>
                        <a:ea typeface="Cambria"/>
                        <a:cs typeface="Times New Roman"/>
                      </a:endParaRPr>
                    </a:p>
                  </a:txBody>
                  <a:tcPr marL="68580" marR="68580" marT="0" marB="0"/>
                </a:tc>
                <a:tc>
                  <a:txBody>
                    <a:bodyPr/>
                    <a:lstStyle/>
                    <a:p>
                      <a:pPr marL="0" marR="0">
                        <a:spcBef>
                          <a:spcPts val="0"/>
                        </a:spcBef>
                        <a:spcAft>
                          <a:spcPts val="0"/>
                        </a:spcAft>
                      </a:pPr>
                      <a:r>
                        <a:rPr lang="en-US" sz="2800">
                          <a:latin typeface="Arial Narrow"/>
                          <a:ea typeface="Cambria"/>
                          <a:cs typeface="Times New Roman"/>
                        </a:rPr>
                        <a:t>Parks were fenced off, developed areas were maintained with more government regulation</a:t>
                      </a:r>
                      <a:endParaRPr lang="en-US" sz="2800">
                        <a:latin typeface="Times New Roman"/>
                        <a:ea typeface="Cambria"/>
                        <a:cs typeface="Times New Roman"/>
                      </a:endParaRPr>
                    </a:p>
                  </a:txBody>
                  <a:tcPr marL="68580" marR="68580" marT="0" marB="0"/>
                </a:tc>
              </a:tr>
              <a:tr h="832467">
                <a:tc gridSpan="3">
                  <a:txBody>
                    <a:bodyPr/>
                    <a:lstStyle/>
                    <a:p>
                      <a:pPr marL="0" marR="0">
                        <a:spcBef>
                          <a:spcPts val="0"/>
                        </a:spcBef>
                        <a:spcAft>
                          <a:spcPts val="0"/>
                        </a:spcAft>
                      </a:pPr>
                      <a:r>
                        <a:rPr lang="en-US" sz="2800" b="1" dirty="0">
                          <a:latin typeface="Arial Narrow"/>
                          <a:ea typeface="Cambria"/>
                          <a:cs typeface="Times New Roman"/>
                        </a:rPr>
                        <a:t>CFU: </a:t>
                      </a:r>
                      <a:r>
                        <a:rPr lang="en-US" sz="2800" dirty="0">
                          <a:latin typeface="Arial Narrow"/>
                          <a:ea typeface="Cambria"/>
                          <a:cs typeface="Times New Roman"/>
                        </a:rPr>
                        <a:t>How does conservation happen today?</a:t>
                      </a:r>
                      <a:endParaRPr lang="en-US" sz="2800" dirty="0">
                        <a:latin typeface="Times New Roman"/>
                        <a:ea typeface="Cambria"/>
                        <a:cs typeface="Times New Roman"/>
                      </a:endParaRPr>
                    </a:p>
                  </a:txBody>
                  <a:tcPr marL="68580" marR="68580" marT="0" marB="0"/>
                </a:tc>
                <a:tc hMerge="1">
                  <a:txBody>
                    <a:bodyPr/>
                    <a:lstStyle/>
                    <a:p>
                      <a:endParaRPr lang="en-US"/>
                    </a:p>
                  </a:txBody>
                  <a:tcPr/>
                </a:tc>
                <a:tc hMerge="1">
                  <a:txBody>
                    <a:bodyPr/>
                    <a:lstStyle/>
                    <a:p>
                      <a:endParaRPr lang="en-US"/>
                    </a:p>
                  </a:txBody>
                  <a:tcPr/>
                </a:tc>
              </a:tr>
            </a:tbl>
          </a:graphicData>
        </a:graphic>
      </p:graphicFrame>
      <p:pic>
        <p:nvPicPr>
          <p:cNvPr id="5" name="Picture 4"/>
          <p:cNvPicPr>
            <a:picLocks noChangeAspect="1"/>
          </p:cNvPicPr>
          <p:nvPr/>
        </p:nvPicPr>
        <p:blipFill>
          <a:blip r:embed="rId2"/>
          <a:stretch>
            <a:fillRect/>
          </a:stretch>
        </p:blipFill>
        <p:spPr>
          <a:xfrm>
            <a:off x="788004" y="3125206"/>
            <a:ext cx="2216758" cy="2064462"/>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avelogue">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Travelogue">
      <a:majorFont>
        <a:latin typeface="Calisto MT"/>
        <a:ea typeface=""/>
        <a:cs typeface=""/>
        <a:font script="Jpan" typeface="ＭＳ 明朝"/>
      </a:majorFont>
      <a:minorFont>
        <a:latin typeface="Calisto MT"/>
        <a:ea typeface=""/>
        <a:cs typeface=""/>
        <a:font script="Jpan" typeface="ＭＳ 明朝"/>
      </a:minorFont>
    </a:fontScheme>
    <a:fmtScheme name="Travelogue">
      <a:fillStyleLst>
        <a:solidFill>
          <a:schemeClr val="phClr"/>
        </a:solidFill>
        <a:blipFill rotWithShape="1">
          <a:blip xmlns:r="http://schemas.openxmlformats.org/officeDocument/2006/relationships" r:embed="rId1">
            <a:duotone>
              <a:schemeClr val="phClr">
                <a:shade val="20000"/>
                <a:satMod val="130000"/>
              </a:schemeClr>
              <a:schemeClr val="phClr">
                <a:tint val="80000"/>
                <a:satMod val="150000"/>
              </a:schemeClr>
            </a:duotone>
          </a:blip>
          <a:tile tx="0" ty="0" sx="50000" sy="50000" flip="none" algn="tl"/>
        </a:blipFill>
        <a:blipFill rotWithShape="1">
          <a:blip xmlns:r="http://schemas.openxmlformats.org/officeDocument/2006/relationships" r:embed="rId2">
            <a:duotone>
              <a:schemeClr val="phClr">
                <a:shade val="20000"/>
                <a:satMod val="130000"/>
              </a:schemeClr>
              <a:schemeClr val="phClr">
                <a:tint val="80000"/>
                <a:satMod val="150000"/>
              </a:schemeClr>
            </a:duotone>
          </a:blip>
          <a:tile tx="0" ty="0" sx="50000" sy="5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dir="6600000" sx="102000" sy="102000" rotWithShape="0">
              <a:srgbClr val="000000">
                <a:alpha val="35000"/>
              </a:srgbClr>
            </a:outerShdw>
          </a:effectLst>
        </a:effectStyle>
        <a:effectStyle>
          <a:effectLst>
            <a:outerShdw blurRad="88900" dist="63500" dir="2400000" rotWithShape="0">
              <a:srgbClr val="000000">
                <a:alpha val="50000"/>
              </a:srgbClr>
            </a:outerShdw>
          </a:effectLst>
          <a:scene3d>
            <a:camera prst="orthographicFront">
              <a:rot lat="0" lon="0" rev="0"/>
            </a:camera>
            <a:lightRig rig="sunset" dir="t">
              <a:rot lat="0" lon="0" rev="4200000"/>
            </a:lightRig>
          </a:scene3d>
          <a:sp3d>
            <a:bevelT w="63500" h="25400" prst="coolSlant"/>
          </a:sp3d>
        </a:effectStyle>
      </a:effectStyleLst>
      <a:bgFillStyleLst>
        <a:solidFill>
          <a:schemeClr val="phClr"/>
        </a:solidFill>
        <a:gradFill rotWithShape="1">
          <a:gsLst>
            <a:gs pos="0">
              <a:schemeClr val="phClr">
                <a:tint val="50000"/>
                <a:shade val="90000"/>
                <a:hueMod val="85000"/>
                <a:satMod val="300000"/>
                <a:lumMod val="100000"/>
              </a:schemeClr>
            </a:gs>
            <a:gs pos="40000">
              <a:schemeClr val="phClr">
                <a:tint val="45000"/>
                <a:shade val="99000"/>
                <a:hueMod val="95000"/>
                <a:satMod val="300000"/>
                <a:lumMod val="100000"/>
              </a:schemeClr>
            </a:gs>
            <a:gs pos="100000">
              <a:schemeClr val="phClr">
                <a:shade val="20000"/>
                <a:hueMod val="95000"/>
                <a:satMod val="255000"/>
                <a:lumMod val="100000"/>
              </a:schemeClr>
            </a:gs>
          </a:gsLst>
          <a:path path="circle">
            <a:fillToRect l="50000" t="-80000" r="50000" b="180000"/>
          </a:path>
        </a:gradFill>
        <a:gradFill rotWithShape="1">
          <a:gsLst>
            <a:gs pos="0">
              <a:schemeClr val="phClr">
                <a:tint val="70000"/>
                <a:satMod val="2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Travelogue.thmx</Template>
  <TotalTime>7033</TotalTime>
  <Words>740</Words>
  <Application>Microsoft Macintosh PowerPoint</Application>
  <PresentationFormat>On-screen Show (4:3)</PresentationFormat>
  <Paragraphs>86</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Travelogue</vt:lpstr>
      <vt:lpstr>Progressive Era reforms</vt:lpstr>
      <vt:lpstr>Call to Order</vt:lpstr>
      <vt:lpstr>Objective</vt:lpstr>
      <vt:lpstr>Read your notes</vt:lpstr>
      <vt:lpstr>Highlight and Answer</vt:lpstr>
      <vt:lpstr>Highlight and Answer</vt:lpstr>
      <vt:lpstr>Highlight and Answer</vt:lpstr>
      <vt:lpstr>Highlight and Answer</vt:lpstr>
      <vt:lpstr>Highlight and Answer</vt:lpstr>
      <vt:lpstr>Highlight and Answer</vt:lpstr>
      <vt:lpstr>Call to Order</vt:lpstr>
      <vt:lpstr>SPAWN: Choose one and answer! You have 10 minutes.  Be as CREATIVE as you can!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Progressive Era reforms</dc:title>
  <dc:creator>Molly Zeins</dc:creator>
  <cp:lastModifiedBy>Molly Zeins</cp:lastModifiedBy>
  <cp:revision>2</cp:revision>
  <dcterms:created xsi:type="dcterms:W3CDTF">2011-12-08T01:54:07Z</dcterms:created>
  <dcterms:modified xsi:type="dcterms:W3CDTF">2011-12-12T23:07:14Z</dcterms:modified>
</cp:coreProperties>
</file>